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3"/>
  </p:sldMasterIdLst>
  <p:notesMasterIdLst>
    <p:notesMasterId r:id="rId18"/>
  </p:notesMasterIdLst>
  <p:sldIdLst>
    <p:sldId id="268" r:id="rId4"/>
    <p:sldId id="286" r:id="rId5"/>
    <p:sldId id="287" r:id="rId6"/>
    <p:sldId id="288" r:id="rId7"/>
    <p:sldId id="290" r:id="rId8"/>
    <p:sldId id="298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adcock Hannah (Office for Nuclear Development)" initials="H E " lastIdx="7" clrIdx="0"/>
  <p:cmAuthor id="1" name="Crossingham Denise (Electricity Market Reform)" initials="D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211973"/>
    <a:srgbClr val="1A2792"/>
    <a:srgbClr val="266E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84024" autoAdjust="0"/>
  </p:normalViewPr>
  <p:slideViewPr>
    <p:cSldViewPr>
      <p:cViewPr>
        <p:scale>
          <a:sx n="80" d="100"/>
          <a:sy n="80" d="100"/>
        </p:scale>
        <p:origin x="-1878" y="-3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0B241D-A2A2-4D84-A124-852D6D93BD47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E9A57C9-C427-41A8-A260-01DDE184F0DE}">
      <dgm:prSet phldrT="[Text]"/>
      <dgm:spPr/>
      <dgm:t>
        <a:bodyPr/>
        <a:lstStyle/>
        <a:p>
          <a:r>
            <a:rPr lang="en-GB" dirty="0" smtClean="0"/>
            <a:t>Customer Journeys</a:t>
          </a:r>
          <a:endParaRPr lang="en-GB" dirty="0"/>
        </a:p>
      </dgm:t>
    </dgm:pt>
    <dgm:pt modelId="{96C161AA-BEF9-4D8D-BF37-8CA624D3F9E4}" type="parTrans" cxnId="{6AC58C9D-933F-4A7E-A9F0-9B34DB28258C}">
      <dgm:prSet/>
      <dgm:spPr/>
      <dgm:t>
        <a:bodyPr/>
        <a:lstStyle/>
        <a:p>
          <a:endParaRPr lang="en-GB"/>
        </a:p>
      </dgm:t>
    </dgm:pt>
    <dgm:pt modelId="{FBAF0E0A-8122-436F-90A4-C2C07CCE5068}" type="sibTrans" cxnId="{6AC58C9D-933F-4A7E-A9F0-9B34DB28258C}">
      <dgm:prSet/>
      <dgm:spPr/>
      <dgm:t>
        <a:bodyPr/>
        <a:lstStyle/>
        <a:p>
          <a:endParaRPr lang="en-GB"/>
        </a:p>
      </dgm:t>
    </dgm:pt>
    <dgm:pt modelId="{EF731638-B940-41D1-8F2E-90584279C494}">
      <dgm:prSet phldrT="[Text]"/>
      <dgm:spPr/>
      <dgm:t>
        <a:bodyPr/>
        <a:lstStyle/>
        <a:p>
          <a:r>
            <a:rPr lang="en-GB" dirty="0" smtClean="0"/>
            <a:t>Process maps</a:t>
          </a:r>
        </a:p>
        <a:p>
          <a:r>
            <a:rPr lang="en-GB" dirty="0" smtClean="0"/>
            <a:t>(partially published)</a:t>
          </a:r>
          <a:endParaRPr lang="en-GB" dirty="0"/>
        </a:p>
      </dgm:t>
    </dgm:pt>
    <dgm:pt modelId="{D53E194C-8713-4885-8CFB-C076B7BAF4F5}" type="parTrans" cxnId="{2706364C-546B-419E-943B-FBD28FACC081}">
      <dgm:prSet/>
      <dgm:spPr/>
      <dgm:t>
        <a:bodyPr/>
        <a:lstStyle/>
        <a:p>
          <a:endParaRPr lang="en-GB"/>
        </a:p>
      </dgm:t>
    </dgm:pt>
    <dgm:pt modelId="{C4D1B553-1A62-4E15-A31A-0892F2A279EB}" type="sibTrans" cxnId="{2706364C-546B-419E-943B-FBD28FACC081}">
      <dgm:prSet/>
      <dgm:spPr/>
      <dgm:t>
        <a:bodyPr/>
        <a:lstStyle/>
        <a:p>
          <a:endParaRPr lang="en-GB"/>
        </a:p>
      </dgm:t>
    </dgm:pt>
    <dgm:pt modelId="{B976EE08-F68E-4A45-B112-F9143F661946}">
      <dgm:prSet phldrT="[Text]"/>
      <dgm:spPr/>
      <dgm:t>
        <a:bodyPr/>
        <a:lstStyle/>
        <a:p>
          <a:r>
            <a:rPr lang="en-GB" dirty="0" smtClean="0"/>
            <a:t>Traceability matrix</a:t>
          </a:r>
        </a:p>
        <a:p>
          <a:r>
            <a:rPr lang="en-GB" dirty="0" smtClean="0"/>
            <a:t>(work in progress)</a:t>
          </a:r>
          <a:endParaRPr lang="en-GB" dirty="0"/>
        </a:p>
      </dgm:t>
    </dgm:pt>
    <dgm:pt modelId="{5C79CAC9-1921-4F9D-BEC3-7281371F9FDB}" type="parTrans" cxnId="{1CCC8E26-63D9-43B8-B074-055C1B8FAD13}">
      <dgm:prSet/>
      <dgm:spPr/>
      <dgm:t>
        <a:bodyPr/>
        <a:lstStyle/>
        <a:p>
          <a:endParaRPr lang="en-GB"/>
        </a:p>
      </dgm:t>
    </dgm:pt>
    <dgm:pt modelId="{9083D1D3-EEB3-46D2-9EE5-2CB466A8E9AC}" type="sibTrans" cxnId="{1CCC8E26-63D9-43B8-B074-055C1B8FAD13}">
      <dgm:prSet/>
      <dgm:spPr/>
      <dgm:t>
        <a:bodyPr/>
        <a:lstStyle/>
        <a:p>
          <a:endParaRPr lang="en-GB"/>
        </a:p>
      </dgm:t>
    </dgm:pt>
    <dgm:pt modelId="{915C7C88-CFCD-41F4-B64E-028C6896CA47}">
      <dgm:prSet phldrT="[Text]"/>
      <dgm:spPr/>
      <dgm:t>
        <a:bodyPr/>
        <a:lstStyle/>
        <a:p>
          <a:r>
            <a:rPr lang="en-GB" dirty="0" smtClean="0"/>
            <a:t>User Interface definition documents</a:t>
          </a:r>
        </a:p>
        <a:p>
          <a:r>
            <a:rPr lang="en-GB" dirty="0" smtClean="0"/>
            <a:t>(work in progress)</a:t>
          </a:r>
          <a:endParaRPr lang="en-GB" dirty="0"/>
        </a:p>
      </dgm:t>
    </dgm:pt>
    <dgm:pt modelId="{EAFF03C9-DF8F-4961-9061-8E8961E1CE72}" type="parTrans" cxnId="{708BED9C-8540-42FB-8B59-CA3E991D5248}">
      <dgm:prSet/>
      <dgm:spPr/>
      <dgm:t>
        <a:bodyPr/>
        <a:lstStyle/>
        <a:p>
          <a:endParaRPr lang="en-GB"/>
        </a:p>
      </dgm:t>
    </dgm:pt>
    <dgm:pt modelId="{50ECA0D5-B7A1-4376-860A-F21FCDE3E050}" type="sibTrans" cxnId="{708BED9C-8540-42FB-8B59-CA3E991D5248}">
      <dgm:prSet/>
      <dgm:spPr/>
      <dgm:t>
        <a:bodyPr/>
        <a:lstStyle/>
        <a:p>
          <a:endParaRPr lang="en-GB"/>
        </a:p>
      </dgm:t>
    </dgm:pt>
    <dgm:pt modelId="{9FA7298D-662C-4FDC-B1DE-537D9C27FC7A}" type="pres">
      <dgm:prSet presAssocID="{B90B241D-A2A2-4D84-A124-852D6D93BD4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8917FAA-7B37-41BC-AC6F-6BEC6D066783}" type="pres">
      <dgm:prSet presAssocID="{EE9A57C9-C427-41A8-A260-01DDE184F0DE}" presName="centerShape" presStyleLbl="node0" presStyleIdx="0" presStyleCnt="1"/>
      <dgm:spPr/>
      <dgm:t>
        <a:bodyPr/>
        <a:lstStyle/>
        <a:p>
          <a:endParaRPr lang="en-GB"/>
        </a:p>
      </dgm:t>
    </dgm:pt>
    <dgm:pt modelId="{96FFCE70-58D0-4D25-A8CA-AB2B7FEE2C1D}" type="pres">
      <dgm:prSet presAssocID="{D53E194C-8713-4885-8CFB-C076B7BAF4F5}" presName="parTrans" presStyleLbl="bgSibTrans2D1" presStyleIdx="0" presStyleCnt="3"/>
      <dgm:spPr/>
      <dgm:t>
        <a:bodyPr/>
        <a:lstStyle/>
        <a:p>
          <a:endParaRPr lang="en-GB"/>
        </a:p>
      </dgm:t>
    </dgm:pt>
    <dgm:pt modelId="{2C894B01-14D3-4048-ABAF-C2208E834D6F}" type="pres">
      <dgm:prSet presAssocID="{EF731638-B940-41D1-8F2E-90584279C49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A0D4A28-2E83-407A-A23D-B1C6716E25B6}" type="pres">
      <dgm:prSet presAssocID="{5C79CAC9-1921-4F9D-BEC3-7281371F9FDB}" presName="parTrans" presStyleLbl="bgSibTrans2D1" presStyleIdx="1" presStyleCnt="3"/>
      <dgm:spPr/>
      <dgm:t>
        <a:bodyPr/>
        <a:lstStyle/>
        <a:p>
          <a:endParaRPr lang="en-GB"/>
        </a:p>
      </dgm:t>
    </dgm:pt>
    <dgm:pt modelId="{106AEDC1-B495-4208-B7DC-60295FFAB528}" type="pres">
      <dgm:prSet presAssocID="{B976EE08-F68E-4A45-B112-F9143F661946}" presName="node" presStyleLbl="node1" presStyleIdx="1" presStyleCnt="3" custRadScaleRad="107904" custRadScaleInc="-96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E48398C-D84F-4EBB-AA8A-1A9A17C3C192}" type="pres">
      <dgm:prSet presAssocID="{EAFF03C9-DF8F-4961-9061-8E8961E1CE72}" presName="parTrans" presStyleLbl="bgSibTrans2D1" presStyleIdx="2" presStyleCnt="3"/>
      <dgm:spPr/>
      <dgm:t>
        <a:bodyPr/>
        <a:lstStyle/>
        <a:p>
          <a:endParaRPr lang="en-GB"/>
        </a:p>
      </dgm:t>
    </dgm:pt>
    <dgm:pt modelId="{6B46610D-81A0-496D-825B-D0DFE70F0A90}" type="pres">
      <dgm:prSet presAssocID="{915C7C88-CFCD-41F4-B64E-028C6896CA4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CCC8E26-63D9-43B8-B074-055C1B8FAD13}" srcId="{EE9A57C9-C427-41A8-A260-01DDE184F0DE}" destId="{B976EE08-F68E-4A45-B112-F9143F661946}" srcOrd="1" destOrd="0" parTransId="{5C79CAC9-1921-4F9D-BEC3-7281371F9FDB}" sibTransId="{9083D1D3-EEB3-46D2-9EE5-2CB466A8E9AC}"/>
    <dgm:cxn modelId="{3CED5DC7-09D2-4AEB-A948-1CDA2E82A2F8}" type="presOf" srcId="{EAFF03C9-DF8F-4961-9061-8E8961E1CE72}" destId="{EE48398C-D84F-4EBB-AA8A-1A9A17C3C192}" srcOrd="0" destOrd="0" presId="urn:microsoft.com/office/officeart/2005/8/layout/radial4"/>
    <dgm:cxn modelId="{A39CF91C-1058-4BE1-B164-944C36204909}" type="presOf" srcId="{B90B241D-A2A2-4D84-A124-852D6D93BD47}" destId="{9FA7298D-662C-4FDC-B1DE-537D9C27FC7A}" srcOrd="0" destOrd="0" presId="urn:microsoft.com/office/officeart/2005/8/layout/radial4"/>
    <dgm:cxn modelId="{39415788-448D-4018-9CEF-4FC287504B36}" type="presOf" srcId="{EF731638-B940-41D1-8F2E-90584279C494}" destId="{2C894B01-14D3-4048-ABAF-C2208E834D6F}" srcOrd="0" destOrd="0" presId="urn:microsoft.com/office/officeart/2005/8/layout/radial4"/>
    <dgm:cxn modelId="{2706364C-546B-419E-943B-FBD28FACC081}" srcId="{EE9A57C9-C427-41A8-A260-01DDE184F0DE}" destId="{EF731638-B940-41D1-8F2E-90584279C494}" srcOrd="0" destOrd="0" parTransId="{D53E194C-8713-4885-8CFB-C076B7BAF4F5}" sibTransId="{C4D1B553-1A62-4E15-A31A-0892F2A279EB}"/>
    <dgm:cxn modelId="{8627EFAD-2CF2-46F6-9952-6BDC8DA0D14F}" type="presOf" srcId="{B976EE08-F68E-4A45-B112-F9143F661946}" destId="{106AEDC1-B495-4208-B7DC-60295FFAB528}" srcOrd="0" destOrd="0" presId="urn:microsoft.com/office/officeart/2005/8/layout/radial4"/>
    <dgm:cxn modelId="{2F876B7A-8944-4ABE-A546-2D6E5E346D55}" type="presOf" srcId="{D53E194C-8713-4885-8CFB-C076B7BAF4F5}" destId="{96FFCE70-58D0-4D25-A8CA-AB2B7FEE2C1D}" srcOrd="0" destOrd="0" presId="urn:microsoft.com/office/officeart/2005/8/layout/radial4"/>
    <dgm:cxn modelId="{46CD3B67-B192-4BBD-95B9-579B6C54A787}" type="presOf" srcId="{5C79CAC9-1921-4F9D-BEC3-7281371F9FDB}" destId="{FA0D4A28-2E83-407A-A23D-B1C6716E25B6}" srcOrd="0" destOrd="0" presId="urn:microsoft.com/office/officeart/2005/8/layout/radial4"/>
    <dgm:cxn modelId="{708BED9C-8540-42FB-8B59-CA3E991D5248}" srcId="{EE9A57C9-C427-41A8-A260-01DDE184F0DE}" destId="{915C7C88-CFCD-41F4-B64E-028C6896CA47}" srcOrd="2" destOrd="0" parTransId="{EAFF03C9-DF8F-4961-9061-8E8961E1CE72}" sibTransId="{50ECA0D5-B7A1-4376-860A-F21FCDE3E050}"/>
    <dgm:cxn modelId="{6AC58C9D-933F-4A7E-A9F0-9B34DB28258C}" srcId="{B90B241D-A2A2-4D84-A124-852D6D93BD47}" destId="{EE9A57C9-C427-41A8-A260-01DDE184F0DE}" srcOrd="0" destOrd="0" parTransId="{96C161AA-BEF9-4D8D-BF37-8CA624D3F9E4}" sibTransId="{FBAF0E0A-8122-436F-90A4-C2C07CCE5068}"/>
    <dgm:cxn modelId="{3EB48C06-5470-4192-84D1-93DBCB299080}" type="presOf" srcId="{EE9A57C9-C427-41A8-A260-01DDE184F0DE}" destId="{D8917FAA-7B37-41BC-AC6F-6BEC6D066783}" srcOrd="0" destOrd="0" presId="urn:microsoft.com/office/officeart/2005/8/layout/radial4"/>
    <dgm:cxn modelId="{6884FA98-1BDE-4CD8-99E5-6D1B5C39EAE9}" type="presOf" srcId="{915C7C88-CFCD-41F4-B64E-028C6896CA47}" destId="{6B46610D-81A0-496D-825B-D0DFE70F0A90}" srcOrd="0" destOrd="0" presId="urn:microsoft.com/office/officeart/2005/8/layout/radial4"/>
    <dgm:cxn modelId="{F6D633E0-368E-4433-B396-054C805CC00E}" type="presParOf" srcId="{9FA7298D-662C-4FDC-B1DE-537D9C27FC7A}" destId="{D8917FAA-7B37-41BC-AC6F-6BEC6D066783}" srcOrd="0" destOrd="0" presId="urn:microsoft.com/office/officeart/2005/8/layout/radial4"/>
    <dgm:cxn modelId="{D3D16B99-54A0-4AE5-9902-05F5AA34A565}" type="presParOf" srcId="{9FA7298D-662C-4FDC-B1DE-537D9C27FC7A}" destId="{96FFCE70-58D0-4D25-A8CA-AB2B7FEE2C1D}" srcOrd="1" destOrd="0" presId="urn:microsoft.com/office/officeart/2005/8/layout/radial4"/>
    <dgm:cxn modelId="{D9AC3D12-9FA1-4CD7-BBAD-31599DF38D60}" type="presParOf" srcId="{9FA7298D-662C-4FDC-B1DE-537D9C27FC7A}" destId="{2C894B01-14D3-4048-ABAF-C2208E834D6F}" srcOrd="2" destOrd="0" presId="urn:microsoft.com/office/officeart/2005/8/layout/radial4"/>
    <dgm:cxn modelId="{A7B02811-E0B1-4972-8E96-B695BBEA43C4}" type="presParOf" srcId="{9FA7298D-662C-4FDC-B1DE-537D9C27FC7A}" destId="{FA0D4A28-2E83-407A-A23D-B1C6716E25B6}" srcOrd="3" destOrd="0" presId="urn:microsoft.com/office/officeart/2005/8/layout/radial4"/>
    <dgm:cxn modelId="{3FF68A10-E52A-4A64-B7B4-0EF4D6B50965}" type="presParOf" srcId="{9FA7298D-662C-4FDC-B1DE-537D9C27FC7A}" destId="{106AEDC1-B495-4208-B7DC-60295FFAB528}" srcOrd="4" destOrd="0" presId="urn:microsoft.com/office/officeart/2005/8/layout/radial4"/>
    <dgm:cxn modelId="{0BAFCA36-EE41-4128-8FF1-55820F7AF55D}" type="presParOf" srcId="{9FA7298D-662C-4FDC-B1DE-537D9C27FC7A}" destId="{EE48398C-D84F-4EBB-AA8A-1A9A17C3C192}" srcOrd="5" destOrd="0" presId="urn:microsoft.com/office/officeart/2005/8/layout/radial4"/>
    <dgm:cxn modelId="{B2BBB9F0-6D68-4916-B9D3-BBFEAC2DC29C}" type="presParOf" srcId="{9FA7298D-662C-4FDC-B1DE-537D9C27FC7A}" destId="{6B46610D-81A0-496D-825B-D0DFE70F0A90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4FD760-2D76-41CA-A813-D1DBFF882DC4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4A9B265-0B7A-4B69-8E66-71CA7B3CA4E2}">
      <dgm:prSet phldrT="[Text]" custT="1"/>
      <dgm:spPr/>
      <dgm:t>
        <a:bodyPr/>
        <a:lstStyle/>
        <a:p>
          <a:r>
            <a:rPr lang="en-GB" sz="1800" dirty="0" smtClean="0"/>
            <a:t>Stakeholder comments feed into Delivery Partner review of Operating Model and into impact assessment of changes</a:t>
          </a:r>
          <a:endParaRPr lang="en-GB" sz="1800" dirty="0"/>
        </a:p>
      </dgm:t>
    </dgm:pt>
    <dgm:pt modelId="{9FE2D8A7-4E63-4ADA-AB40-2FEC5E08D7D2}" type="parTrans" cxnId="{DA11245A-4BF9-4C8D-AD85-712FA59D31E9}">
      <dgm:prSet/>
      <dgm:spPr/>
      <dgm:t>
        <a:bodyPr/>
        <a:lstStyle/>
        <a:p>
          <a:endParaRPr lang="en-GB"/>
        </a:p>
      </dgm:t>
    </dgm:pt>
    <dgm:pt modelId="{5F41DFEA-CA33-4736-99AF-10433D6271A2}" type="sibTrans" cxnId="{DA11245A-4BF9-4C8D-AD85-712FA59D31E9}">
      <dgm:prSet/>
      <dgm:spPr/>
      <dgm:t>
        <a:bodyPr/>
        <a:lstStyle/>
        <a:p>
          <a:endParaRPr lang="en-GB"/>
        </a:p>
      </dgm:t>
    </dgm:pt>
    <dgm:pt modelId="{89803284-1490-4ED7-A1B7-F770925F5B80}">
      <dgm:prSet phldrT="[Text]" custT="1"/>
      <dgm:spPr/>
      <dgm:t>
        <a:bodyPr/>
        <a:lstStyle/>
        <a:p>
          <a:r>
            <a:rPr lang="en-GB" sz="1800" dirty="0" smtClean="0"/>
            <a:t>Updated process maps and impact assessments to the CfD Business Design Authority</a:t>
          </a:r>
          <a:endParaRPr lang="en-GB" sz="1800" dirty="0"/>
        </a:p>
      </dgm:t>
    </dgm:pt>
    <dgm:pt modelId="{2307CD9E-F5F8-4768-A700-5F2AEBFE6A98}" type="parTrans" cxnId="{1D388AE4-D69E-45AD-BB27-76D45A1370AD}">
      <dgm:prSet/>
      <dgm:spPr/>
      <dgm:t>
        <a:bodyPr/>
        <a:lstStyle/>
        <a:p>
          <a:endParaRPr lang="en-GB"/>
        </a:p>
      </dgm:t>
    </dgm:pt>
    <dgm:pt modelId="{C361FAF9-AA15-49C5-AECE-865EA79646D1}" type="sibTrans" cxnId="{1D388AE4-D69E-45AD-BB27-76D45A1370AD}">
      <dgm:prSet/>
      <dgm:spPr/>
      <dgm:t>
        <a:bodyPr/>
        <a:lstStyle/>
        <a:p>
          <a:endParaRPr lang="en-GB"/>
        </a:p>
      </dgm:t>
    </dgm:pt>
    <dgm:pt modelId="{42C84EF7-C134-4264-8BE5-9FF40916C033}">
      <dgm:prSet phldrT="[Text]" custT="1"/>
      <dgm:spPr/>
      <dgm:t>
        <a:bodyPr/>
        <a:lstStyle/>
        <a:p>
          <a:r>
            <a:rPr lang="en-GB" sz="1800" dirty="0" smtClean="0"/>
            <a:t>Where policy intent or timelines may be impacted, EMR Design Authority decision requested </a:t>
          </a:r>
          <a:endParaRPr lang="en-GB" sz="1800" dirty="0"/>
        </a:p>
      </dgm:t>
    </dgm:pt>
    <dgm:pt modelId="{C1B1B5D8-CEBB-4AFB-B81A-0E2241B4EBB1}" type="parTrans" cxnId="{3EA4C5F9-C174-4A26-BB9B-5B2E1A97A2FD}">
      <dgm:prSet/>
      <dgm:spPr/>
      <dgm:t>
        <a:bodyPr/>
        <a:lstStyle/>
        <a:p>
          <a:endParaRPr lang="en-GB"/>
        </a:p>
      </dgm:t>
    </dgm:pt>
    <dgm:pt modelId="{AADCA86B-4413-4649-BDEF-5BEBB324F76F}" type="sibTrans" cxnId="{3EA4C5F9-C174-4A26-BB9B-5B2E1A97A2FD}">
      <dgm:prSet/>
      <dgm:spPr/>
      <dgm:t>
        <a:bodyPr/>
        <a:lstStyle/>
        <a:p>
          <a:endParaRPr lang="en-GB"/>
        </a:p>
      </dgm:t>
    </dgm:pt>
    <dgm:pt modelId="{678CCC46-DECF-46CC-BC3E-5CA5816E8527}">
      <dgm:prSet phldrT="[Text]" custT="1"/>
      <dgm:spPr/>
      <dgm:t>
        <a:bodyPr/>
        <a:lstStyle/>
        <a:p>
          <a:r>
            <a:rPr lang="en-GB" sz="1800" dirty="0" smtClean="0"/>
            <a:t>Modified maps published for industry review and comment</a:t>
          </a:r>
          <a:endParaRPr lang="en-GB" sz="1800" dirty="0"/>
        </a:p>
      </dgm:t>
    </dgm:pt>
    <dgm:pt modelId="{1BBB9FE7-66CB-426C-928E-02541D95036D}" type="parTrans" cxnId="{976273E2-15EF-453C-8CED-ABB891A6F12A}">
      <dgm:prSet/>
      <dgm:spPr/>
      <dgm:t>
        <a:bodyPr/>
        <a:lstStyle/>
        <a:p>
          <a:endParaRPr lang="en-GB"/>
        </a:p>
      </dgm:t>
    </dgm:pt>
    <dgm:pt modelId="{82684DEE-E027-4302-8BC6-9E41633574D4}" type="sibTrans" cxnId="{976273E2-15EF-453C-8CED-ABB891A6F12A}">
      <dgm:prSet/>
      <dgm:spPr/>
      <dgm:t>
        <a:bodyPr/>
        <a:lstStyle/>
        <a:p>
          <a:endParaRPr lang="en-GB"/>
        </a:p>
      </dgm:t>
    </dgm:pt>
    <dgm:pt modelId="{84E151E9-8CE8-4EB1-A989-C81F632634D9}" type="pres">
      <dgm:prSet presAssocID="{794FD760-2D76-41CA-A813-D1DBFF882DC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41D2760-AC61-44FB-BAAC-C21525CA5D99}" type="pres">
      <dgm:prSet presAssocID="{54A9B265-0B7A-4B69-8E66-71CA7B3CA4E2}" presName="node" presStyleLbl="node1" presStyleIdx="0" presStyleCnt="4" custScaleX="25952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0F3433F-A69A-4858-B01C-0C01C0F425AE}" type="pres">
      <dgm:prSet presAssocID="{54A9B265-0B7A-4B69-8E66-71CA7B3CA4E2}" presName="spNode" presStyleCnt="0"/>
      <dgm:spPr/>
    </dgm:pt>
    <dgm:pt modelId="{D5A19648-F6AD-4F6E-9F5C-2FC83AB5EE03}" type="pres">
      <dgm:prSet presAssocID="{5F41DFEA-CA33-4736-99AF-10433D6271A2}" presName="sibTrans" presStyleLbl="sibTrans1D1" presStyleIdx="0" presStyleCnt="4"/>
      <dgm:spPr/>
      <dgm:t>
        <a:bodyPr/>
        <a:lstStyle/>
        <a:p>
          <a:endParaRPr lang="en-GB"/>
        </a:p>
      </dgm:t>
    </dgm:pt>
    <dgm:pt modelId="{7C46A0F3-3384-4A57-8581-F997C87D5143}" type="pres">
      <dgm:prSet presAssocID="{89803284-1490-4ED7-A1B7-F770925F5B80}" presName="node" presStyleLbl="node1" presStyleIdx="1" presStyleCnt="4" custScaleX="206225" custScaleY="108459" custRadScaleRad="102590" custRadScaleInc="877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B55AED9-3207-4A44-9389-83EA84D619EB}" type="pres">
      <dgm:prSet presAssocID="{89803284-1490-4ED7-A1B7-F770925F5B80}" presName="spNode" presStyleCnt="0"/>
      <dgm:spPr/>
    </dgm:pt>
    <dgm:pt modelId="{D50817AF-CEAC-452D-B0F8-9414059AD248}" type="pres">
      <dgm:prSet presAssocID="{C361FAF9-AA15-49C5-AECE-865EA79646D1}" presName="sibTrans" presStyleLbl="sibTrans1D1" presStyleIdx="1" presStyleCnt="4"/>
      <dgm:spPr/>
      <dgm:t>
        <a:bodyPr/>
        <a:lstStyle/>
        <a:p>
          <a:endParaRPr lang="en-GB"/>
        </a:p>
      </dgm:t>
    </dgm:pt>
    <dgm:pt modelId="{F56B5B72-667F-4BE9-B50C-4E76D5BEBC63}" type="pres">
      <dgm:prSet presAssocID="{42C84EF7-C134-4264-8BE5-9FF40916C033}" presName="node" presStyleLbl="node1" presStyleIdx="2" presStyleCnt="4" custScaleX="273480" custRadScaleRad="98982" custRadScaleInc="-444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35F48A2-CC2F-41AB-B8BA-008E1D0380FF}" type="pres">
      <dgm:prSet presAssocID="{42C84EF7-C134-4264-8BE5-9FF40916C033}" presName="spNode" presStyleCnt="0"/>
      <dgm:spPr/>
    </dgm:pt>
    <dgm:pt modelId="{06945D37-13F4-4696-ACF9-055BF199BA64}" type="pres">
      <dgm:prSet presAssocID="{AADCA86B-4413-4649-BDEF-5BEBB324F76F}" presName="sibTrans" presStyleLbl="sibTrans1D1" presStyleIdx="2" presStyleCnt="4"/>
      <dgm:spPr/>
      <dgm:t>
        <a:bodyPr/>
        <a:lstStyle/>
        <a:p>
          <a:endParaRPr lang="en-GB"/>
        </a:p>
      </dgm:t>
    </dgm:pt>
    <dgm:pt modelId="{6FDA6DC9-6B5F-485F-8FE8-8F7C9C817940}" type="pres">
      <dgm:prSet presAssocID="{678CCC46-DECF-46CC-BC3E-5CA5816E8527}" presName="node" presStyleLbl="node1" presStyleIdx="3" presStyleCnt="4" custScaleX="175429" custRadScaleRad="112211" custRadScaleInc="-436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3E64C9F-E8F2-446B-9059-EDD0B2571A66}" type="pres">
      <dgm:prSet presAssocID="{678CCC46-DECF-46CC-BC3E-5CA5816E8527}" presName="spNode" presStyleCnt="0"/>
      <dgm:spPr/>
    </dgm:pt>
    <dgm:pt modelId="{D30CA8B8-C71A-4AF0-9074-351269F13179}" type="pres">
      <dgm:prSet presAssocID="{82684DEE-E027-4302-8BC6-9E41633574D4}" presName="sibTrans" presStyleLbl="sibTrans1D1" presStyleIdx="3" presStyleCnt="4"/>
      <dgm:spPr/>
      <dgm:t>
        <a:bodyPr/>
        <a:lstStyle/>
        <a:p>
          <a:endParaRPr lang="en-GB"/>
        </a:p>
      </dgm:t>
    </dgm:pt>
  </dgm:ptLst>
  <dgm:cxnLst>
    <dgm:cxn modelId="{4442B47C-3C42-4090-ABC3-361C9D194FAE}" type="presOf" srcId="{678CCC46-DECF-46CC-BC3E-5CA5816E8527}" destId="{6FDA6DC9-6B5F-485F-8FE8-8F7C9C817940}" srcOrd="0" destOrd="0" presId="urn:microsoft.com/office/officeart/2005/8/layout/cycle5"/>
    <dgm:cxn modelId="{20DDE4AF-F629-4E42-AE41-84F971F985BE}" type="presOf" srcId="{54A9B265-0B7A-4B69-8E66-71CA7B3CA4E2}" destId="{F41D2760-AC61-44FB-BAAC-C21525CA5D99}" srcOrd="0" destOrd="0" presId="urn:microsoft.com/office/officeart/2005/8/layout/cycle5"/>
    <dgm:cxn modelId="{FC1E2073-5CE1-49B0-AA8C-67FD6DCAE8A3}" type="presOf" srcId="{AADCA86B-4413-4649-BDEF-5BEBB324F76F}" destId="{06945D37-13F4-4696-ACF9-055BF199BA64}" srcOrd="0" destOrd="0" presId="urn:microsoft.com/office/officeart/2005/8/layout/cycle5"/>
    <dgm:cxn modelId="{7F064842-BA4D-42E6-8EFC-AFE72EB194A7}" type="presOf" srcId="{5F41DFEA-CA33-4736-99AF-10433D6271A2}" destId="{D5A19648-F6AD-4F6E-9F5C-2FC83AB5EE03}" srcOrd="0" destOrd="0" presId="urn:microsoft.com/office/officeart/2005/8/layout/cycle5"/>
    <dgm:cxn modelId="{3EA4C5F9-C174-4A26-BB9B-5B2E1A97A2FD}" srcId="{794FD760-2D76-41CA-A813-D1DBFF882DC4}" destId="{42C84EF7-C134-4264-8BE5-9FF40916C033}" srcOrd="2" destOrd="0" parTransId="{C1B1B5D8-CEBB-4AFB-B81A-0E2241B4EBB1}" sibTransId="{AADCA86B-4413-4649-BDEF-5BEBB324F76F}"/>
    <dgm:cxn modelId="{DA11245A-4BF9-4C8D-AD85-712FA59D31E9}" srcId="{794FD760-2D76-41CA-A813-D1DBFF882DC4}" destId="{54A9B265-0B7A-4B69-8E66-71CA7B3CA4E2}" srcOrd="0" destOrd="0" parTransId="{9FE2D8A7-4E63-4ADA-AB40-2FEC5E08D7D2}" sibTransId="{5F41DFEA-CA33-4736-99AF-10433D6271A2}"/>
    <dgm:cxn modelId="{D4E8BF61-18C8-4BB5-A27C-A9A57495B466}" type="presOf" srcId="{89803284-1490-4ED7-A1B7-F770925F5B80}" destId="{7C46A0F3-3384-4A57-8581-F997C87D5143}" srcOrd="0" destOrd="0" presId="urn:microsoft.com/office/officeart/2005/8/layout/cycle5"/>
    <dgm:cxn modelId="{CFCD16D8-96B3-4369-BA59-DB71AEE0255D}" type="presOf" srcId="{42C84EF7-C134-4264-8BE5-9FF40916C033}" destId="{F56B5B72-667F-4BE9-B50C-4E76D5BEBC63}" srcOrd="0" destOrd="0" presId="urn:microsoft.com/office/officeart/2005/8/layout/cycle5"/>
    <dgm:cxn modelId="{A2C99B8F-B6C2-4048-B292-12455FA21975}" type="presOf" srcId="{C361FAF9-AA15-49C5-AECE-865EA79646D1}" destId="{D50817AF-CEAC-452D-B0F8-9414059AD248}" srcOrd="0" destOrd="0" presId="urn:microsoft.com/office/officeart/2005/8/layout/cycle5"/>
    <dgm:cxn modelId="{1D388AE4-D69E-45AD-BB27-76D45A1370AD}" srcId="{794FD760-2D76-41CA-A813-D1DBFF882DC4}" destId="{89803284-1490-4ED7-A1B7-F770925F5B80}" srcOrd="1" destOrd="0" parTransId="{2307CD9E-F5F8-4768-A700-5F2AEBFE6A98}" sibTransId="{C361FAF9-AA15-49C5-AECE-865EA79646D1}"/>
    <dgm:cxn modelId="{A580831D-6F3E-4DE6-B3F4-21F21D4202B4}" type="presOf" srcId="{794FD760-2D76-41CA-A813-D1DBFF882DC4}" destId="{84E151E9-8CE8-4EB1-A989-C81F632634D9}" srcOrd="0" destOrd="0" presId="urn:microsoft.com/office/officeart/2005/8/layout/cycle5"/>
    <dgm:cxn modelId="{99F843E5-E142-4EDB-9DC0-7F2EFD131D0F}" type="presOf" srcId="{82684DEE-E027-4302-8BC6-9E41633574D4}" destId="{D30CA8B8-C71A-4AF0-9074-351269F13179}" srcOrd="0" destOrd="0" presId="urn:microsoft.com/office/officeart/2005/8/layout/cycle5"/>
    <dgm:cxn modelId="{976273E2-15EF-453C-8CED-ABB891A6F12A}" srcId="{794FD760-2D76-41CA-A813-D1DBFF882DC4}" destId="{678CCC46-DECF-46CC-BC3E-5CA5816E8527}" srcOrd="3" destOrd="0" parTransId="{1BBB9FE7-66CB-426C-928E-02541D95036D}" sibTransId="{82684DEE-E027-4302-8BC6-9E41633574D4}"/>
    <dgm:cxn modelId="{B7334515-3F44-4471-B444-452B5F04F89C}" type="presParOf" srcId="{84E151E9-8CE8-4EB1-A989-C81F632634D9}" destId="{F41D2760-AC61-44FB-BAAC-C21525CA5D99}" srcOrd="0" destOrd="0" presId="urn:microsoft.com/office/officeart/2005/8/layout/cycle5"/>
    <dgm:cxn modelId="{FD3C8DF9-447D-4F70-8CAE-3CAF6B0738C3}" type="presParOf" srcId="{84E151E9-8CE8-4EB1-A989-C81F632634D9}" destId="{20F3433F-A69A-4858-B01C-0C01C0F425AE}" srcOrd="1" destOrd="0" presId="urn:microsoft.com/office/officeart/2005/8/layout/cycle5"/>
    <dgm:cxn modelId="{D063596E-654B-477B-B0BF-B7433CA2C690}" type="presParOf" srcId="{84E151E9-8CE8-4EB1-A989-C81F632634D9}" destId="{D5A19648-F6AD-4F6E-9F5C-2FC83AB5EE03}" srcOrd="2" destOrd="0" presId="urn:microsoft.com/office/officeart/2005/8/layout/cycle5"/>
    <dgm:cxn modelId="{B288647E-E4D1-45F0-822A-1E6CF5945458}" type="presParOf" srcId="{84E151E9-8CE8-4EB1-A989-C81F632634D9}" destId="{7C46A0F3-3384-4A57-8581-F997C87D5143}" srcOrd="3" destOrd="0" presId="urn:microsoft.com/office/officeart/2005/8/layout/cycle5"/>
    <dgm:cxn modelId="{EDFF2FF7-6AA6-437D-BF6F-699E8D61C7C4}" type="presParOf" srcId="{84E151E9-8CE8-4EB1-A989-C81F632634D9}" destId="{AB55AED9-3207-4A44-9389-83EA84D619EB}" srcOrd="4" destOrd="0" presId="urn:microsoft.com/office/officeart/2005/8/layout/cycle5"/>
    <dgm:cxn modelId="{A82F1F65-994F-4BF3-BFBF-C60CB25E3107}" type="presParOf" srcId="{84E151E9-8CE8-4EB1-A989-C81F632634D9}" destId="{D50817AF-CEAC-452D-B0F8-9414059AD248}" srcOrd="5" destOrd="0" presId="urn:microsoft.com/office/officeart/2005/8/layout/cycle5"/>
    <dgm:cxn modelId="{B04404CC-218F-4972-A395-0A8EBE8ABF37}" type="presParOf" srcId="{84E151E9-8CE8-4EB1-A989-C81F632634D9}" destId="{F56B5B72-667F-4BE9-B50C-4E76D5BEBC63}" srcOrd="6" destOrd="0" presId="urn:microsoft.com/office/officeart/2005/8/layout/cycle5"/>
    <dgm:cxn modelId="{C17F3F3C-FE57-48F8-8217-0C6C682425AD}" type="presParOf" srcId="{84E151E9-8CE8-4EB1-A989-C81F632634D9}" destId="{235F48A2-CC2F-41AB-B8BA-008E1D0380FF}" srcOrd="7" destOrd="0" presId="urn:microsoft.com/office/officeart/2005/8/layout/cycle5"/>
    <dgm:cxn modelId="{364B74A7-7575-4B24-A9BB-282E1366D2CC}" type="presParOf" srcId="{84E151E9-8CE8-4EB1-A989-C81F632634D9}" destId="{06945D37-13F4-4696-ACF9-055BF199BA64}" srcOrd="8" destOrd="0" presId="urn:microsoft.com/office/officeart/2005/8/layout/cycle5"/>
    <dgm:cxn modelId="{9D46F500-5B8E-4239-A36E-07AA1E8DE480}" type="presParOf" srcId="{84E151E9-8CE8-4EB1-A989-C81F632634D9}" destId="{6FDA6DC9-6B5F-485F-8FE8-8F7C9C817940}" srcOrd="9" destOrd="0" presId="urn:microsoft.com/office/officeart/2005/8/layout/cycle5"/>
    <dgm:cxn modelId="{B14EC2AA-112E-45BF-8F66-07EA202F7537}" type="presParOf" srcId="{84E151E9-8CE8-4EB1-A989-C81F632634D9}" destId="{33E64C9F-E8F2-446B-9059-EDD0B2571A66}" srcOrd="10" destOrd="0" presId="urn:microsoft.com/office/officeart/2005/8/layout/cycle5"/>
    <dgm:cxn modelId="{801E53CB-02B9-4E6C-A8BF-E1DDCD1F9033}" type="presParOf" srcId="{84E151E9-8CE8-4EB1-A989-C81F632634D9}" destId="{D30CA8B8-C71A-4AF0-9074-351269F13179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917FAA-7B37-41BC-AC6F-6BEC6D066783}">
      <dsp:nvSpPr>
        <dsp:cNvPr id="0" name=""/>
        <dsp:cNvSpPr/>
      </dsp:nvSpPr>
      <dsp:spPr>
        <a:xfrm>
          <a:off x="1894869" y="1261360"/>
          <a:ext cx="1058460" cy="10584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Customer Journeys</a:t>
          </a:r>
          <a:endParaRPr lang="en-GB" sz="1300" kern="1200" dirty="0"/>
        </a:p>
      </dsp:txBody>
      <dsp:txXfrm>
        <a:off x="2049877" y="1416368"/>
        <a:ext cx="748444" cy="748444"/>
      </dsp:txXfrm>
    </dsp:sp>
    <dsp:sp modelId="{96FFCE70-58D0-4D25-A8CA-AB2B7FEE2C1D}">
      <dsp:nvSpPr>
        <dsp:cNvPr id="0" name=""/>
        <dsp:cNvSpPr/>
      </dsp:nvSpPr>
      <dsp:spPr>
        <a:xfrm rot="12900000">
          <a:off x="1213585" y="1076325"/>
          <a:ext cx="811693" cy="30166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894B01-14D3-4048-ABAF-C2208E834D6F}">
      <dsp:nvSpPr>
        <dsp:cNvPr id="0" name=""/>
        <dsp:cNvSpPr/>
      </dsp:nvSpPr>
      <dsp:spPr>
        <a:xfrm>
          <a:off x="784212" y="592157"/>
          <a:ext cx="1005537" cy="8044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Process maps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(partially published)</a:t>
          </a:r>
          <a:endParaRPr lang="en-GB" sz="1000" kern="1200" dirty="0"/>
        </a:p>
      </dsp:txBody>
      <dsp:txXfrm>
        <a:off x="807773" y="615718"/>
        <a:ext cx="958415" cy="757308"/>
      </dsp:txXfrm>
    </dsp:sp>
    <dsp:sp modelId="{FA0D4A28-2E83-407A-A23D-B1C6716E25B6}">
      <dsp:nvSpPr>
        <dsp:cNvPr id="0" name=""/>
        <dsp:cNvSpPr/>
      </dsp:nvSpPr>
      <dsp:spPr>
        <a:xfrm rot="16162600">
          <a:off x="2007426" y="657345"/>
          <a:ext cx="811970" cy="30166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6AEDC1-B495-4208-B7DC-60295FFAB528}">
      <dsp:nvSpPr>
        <dsp:cNvPr id="0" name=""/>
        <dsp:cNvSpPr/>
      </dsp:nvSpPr>
      <dsp:spPr>
        <a:xfrm>
          <a:off x="1906226" y="0"/>
          <a:ext cx="1005537" cy="8044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Traceability matrix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(work in progress)</a:t>
          </a:r>
          <a:endParaRPr lang="en-GB" sz="1000" kern="1200" dirty="0"/>
        </a:p>
      </dsp:txBody>
      <dsp:txXfrm>
        <a:off x="1929787" y="23561"/>
        <a:ext cx="958415" cy="757308"/>
      </dsp:txXfrm>
    </dsp:sp>
    <dsp:sp modelId="{EE48398C-D84F-4EBB-AA8A-1A9A17C3C192}">
      <dsp:nvSpPr>
        <dsp:cNvPr id="0" name=""/>
        <dsp:cNvSpPr/>
      </dsp:nvSpPr>
      <dsp:spPr>
        <a:xfrm rot="19500000">
          <a:off x="2822921" y="1076325"/>
          <a:ext cx="811693" cy="30166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46610D-81A0-496D-825B-D0DFE70F0A90}">
      <dsp:nvSpPr>
        <dsp:cNvPr id="0" name=""/>
        <dsp:cNvSpPr/>
      </dsp:nvSpPr>
      <dsp:spPr>
        <a:xfrm>
          <a:off x="3058449" y="592157"/>
          <a:ext cx="1005537" cy="8044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User Interface definition documents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(work in progress)</a:t>
          </a:r>
          <a:endParaRPr lang="en-GB" sz="1000" kern="1200" dirty="0"/>
        </a:p>
      </dsp:txBody>
      <dsp:txXfrm>
        <a:off x="3082010" y="615718"/>
        <a:ext cx="958415" cy="7573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1D2760-AC61-44FB-BAAC-C21525CA5D99}">
      <dsp:nvSpPr>
        <dsp:cNvPr id="0" name=""/>
        <dsp:cNvSpPr/>
      </dsp:nvSpPr>
      <dsp:spPr>
        <a:xfrm>
          <a:off x="1373155" y="331"/>
          <a:ext cx="3955437" cy="9906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Stakeholder comments feed into Delivery Partner review of Operating Model and into impact assessment of changes</a:t>
          </a:r>
          <a:endParaRPr lang="en-GB" sz="1800" kern="1200" dirty="0"/>
        </a:p>
      </dsp:txBody>
      <dsp:txXfrm>
        <a:off x="1421516" y="48692"/>
        <a:ext cx="3858715" cy="893954"/>
      </dsp:txXfrm>
    </dsp:sp>
    <dsp:sp modelId="{D5A19648-F6AD-4F6E-9F5C-2FC83AB5EE03}">
      <dsp:nvSpPr>
        <dsp:cNvPr id="0" name=""/>
        <dsp:cNvSpPr/>
      </dsp:nvSpPr>
      <dsp:spPr>
        <a:xfrm>
          <a:off x="1413583" y="790088"/>
          <a:ext cx="3272908" cy="3272908"/>
        </a:xfrm>
        <a:custGeom>
          <a:avLst/>
          <a:gdLst/>
          <a:ahLst/>
          <a:cxnLst/>
          <a:rect l="0" t="0" r="0" b="0"/>
          <a:pathLst>
            <a:path>
              <a:moveTo>
                <a:pt x="2583558" y="301921"/>
              </a:moveTo>
              <a:arcTo wR="1636454" hR="1636454" stAng="18321776" swAng="123037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46A0F3-3384-4A57-8581-F997C87D5143}">
      <dsp:nvSpPr>
        <dsp:cNvPr id="0" name=""/>
        <dsp:cNvSpPr/>
      </dsp:nvSpPr>
      <dsp:spPr>
        <a:xfrm>
          <a:off x="3456385" y="1671958"/>
          <a:ext cx="3143113" cy="10744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Updated process maps and impact assessments to the CfD Business Design Authority</a:t>
          </a:r>
          <a:endParaRPr lang="en-GB" sz="1800" kern="1200" dirty="0"/>
        </a:p>
      </dsp:txBody>
      <dsp:txXfrm>
        <a:off x="3508837" y="1724410"/>
        <a:ext cx="3038209" cy="969574"/>
      </dsp:txXfrm>
    </dsp:sp>
    <dsp:sp modelId="{D50817AF-CEAC-452D-B0F8-9414059AD248}">
      <dsp:nvSpPr>
        <dsp:cNvPr id="0" name=""/>
        <dsp:cNvSpPr/>
      </dsp:nvSpPr>
      <dsp:spPr>
        <a:xfrm>
          <a:off x="1457556" y="204111"/>
          <a:ext cx="3272908" cy="3272908"/>
        </a:xfrm>
        <a:custGeom>
          <a:avLst/>
          <a:gdLst/>
          <a:ahLst/>
          <a:cxnLst/>
          <a:rect l="0" t="0" r="0" b="0"/>
          <a:pathLst>
            <a:path>
              <a:moveTo>
                <a:pt x="2911441" y="2662315"/>
              </a:moveTo>
              <a:arcTo wR="1636454" hR="1636454" stAng="2329220" swAng="95139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6B5B72-667F-4BE9-B50C-4E76D5BEBC63}">
      <dsp:nvSpPr>
        <dsp:cNvPr id="0" name=""/>
        <dsp:cNvSpPr/>
      </dsp:nvSpPr>
      <dsp:spPr>
        <a:xfrm>
          <a:off x="1304447" y="3256142"/>
          <a:ext cx="4168158" cy="9906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Where policy intent or timelines may be impacted, EMR Design Authority decision requested </a:t>
          </a:r>
          <a:endParaRPr lang="en-GB" sz="1800" kern="1200" dirty="0"/>
        </a:p>
      </dsp:txBody>
      <dsp:txXfrm>
        <a:off x="1352808" y="3304503"/>
        <a:ext cx="4071436" cy="893954"/>
      </dsp:txXfrm>
    </dsp:sp>
    <dsp:sp modelId="{06945D37-13F4-4696-ACF9-055BF199BA64}">
      <dsp:nvSpPr>
        <dsp:cNvPr id="0" name=""/>
        <dsp:cNvSpPr/>
      </dsp:nvSpPr>
      <dsp:spPr>
        <a:xfrm>
          <a:off x="1827687" y="123971"/>
          <a:ext cx="3272908" cy="3272908"/>
        </a:xfrm>
        <a:custGeom>
          <a:avLst/>
          <a:gdLst/>
          <a:ahLst/>
          <a:cxnLst/>
          <a:rect l="0" t="0" r="0" b="0"/>
          <a:pathLst>
            <a:path>
              <a:moveTo>
                <a:pt x="810458" y="3049151"/>
              </a:moveTo>
              <a:arcTo wR="1636454" hR="1636454" stAng="7218874" swAng="117373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DA6DC9-6B5F-485F-8FE8-8F7C9C817940}">
      <dsp:nvSpPr>
        <dsp:cNvPr id="0" name=""/>
        <dsp:cNvSpPr/>
      </dsp:nvSpPr>
      <dsp:spPr>
        <a:xfrm>
          <a:off x="178200" y="1678788"/>
          <a:ext cx="2673745" cy="9906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Modified maps published for industry review and comment</a:t>
          </a:r>
          <a:endParaRPr lang="en-GB" sz="1800" kern="1200" dirty="0"/>
        </a:p>
      </dsp:txBody>
      <dsp:txXfrm>
        <a:off x="226561" y="1727149"/>
        <a:ext cx="2577023" cy="893954"/>
      </dsp:txXfrm>
    </dsp:sp>
    <dsp:sp modelId="{D30CA8B8-C71A-4AF0-9074-351269F13179}">
      <dsp:nvSpPr>
        <dsp:cNvPr id="0" name=""/>
        <dsp:cNvSpPr/>
      </dsp:nvSpPr>
      <dsp:spPr>
        <a:xfrm>
          <a:off x="1845837" y="846129"/>
          <a:ext cx="3272908" cy="3272908"/>
        </a:xfrm>
        <a:custGeom>
          <a:avLst/>
          <a:gdLst/>
          <a:ahLst/>
          <a:cxnLst/>
          <a:rect l="0" t="0" r="0" b="0"/>
          <a:pathLst>
            <a:path>
              <a:moveTo>
                <a:pt x="321925" y="661776"/>
              </a:moveTo>
              <a:arcTo wR="1636454" hR="1636454" stAng="12993339" swAng="132095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5965F-46C9-4FA8-9786-426A2753F503}" type="datetimeFigureOut">
              <a:rPr lang="en-US" smtClean="0"/>
              <a:pPr/>
              <a:t>1/23/2014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A7007-A200-4625-857B-C1B607EDAC3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402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03325" y="679450"/>
            <a:ext cx="4568825" cy="34274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03325" y="679450"/>
            <a:ext cx="4568825" cy="34274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- To note that</a:t>
            </a:r>
            <a:r>
              <a:rPr lang="en-GB" baseline="0" dirty="0" smtClean="0"/>
              <a:t> there are shades of grey here – e.g. in relation to CfD allocation and auction design.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471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- To note that</a:t>
            </a:r>
            <a:r>
              <a:rPr lang="en-GB" baseline="0" dirty="0" smtClean="0"/>
              <a:t> there are shades of grey here – e.g. in relation to CfD allocation and auction design.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4716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03325" y="679450"/>
            <a:ext cx="4568825" cy="34274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C-graphi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8000"/>
            <a:ext cx="9144000" cy="64616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8000" y="2808004"/>
            <a:ext cx="7633648" cy="2084543"/>
          </a:xfrm>
          <a:ln>
            <a:noFill/>
          </a:ln>
        </p:spPr>
        <p:txBody>
          <a:bodyPr lIns="0" tIns="0" rIns="0" bIns="0" anchor="t">
            <a:noAutofit/>
          </a:bodyPr>
          <a:lstStyle>
            <a:lvl1pPr algn="l">
              <a:defRPr sz="45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8000" y="5445224"/>
            <a:ext cx="7633648" cy="914400"/>
          </a:xfrm>
        </p:spPr>
        <p:txBody>
          <a:bodyPr lIns="0" tIns="0" rIns="0" bIns="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 i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</p:txBody>
      </p:sp>
      <p:pic>
        <p:nvPicPr>
          <p:cNvPr id="4" name="Picture 3" descr="DECC_CYAN_AW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0" y="260648"/>
            <a:ext cx="1088640" cy="7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ECC-graphi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8000"/>
            <a:ext cx="9144000" cy="64616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2808000"/>
            <a:ext cx="8028000" cy="2349192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pic>
        <p:nvPicPr>
          <p:cNvPr id="6" name="Picture 5" descr="DECC_CYAN_AW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0" y="260648"/>
            <a:ext cx="108864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776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(1 line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648072"/>
          </a:xfrm>
        </p:spPr>
        <p:txBody>
          <a:bodyPr lIns="0" tIns="0" rIns="0" bIns="0" anchor="t" anchorCtr="0">
            <a:normAutofit/>
          </a:bodyPr>
          <a:lstStyle>
            <a:lvl1pPr>
              <a:defRPr sz="4000" baseline="0">
                <a:solidFill>
                  <a:srgbClr val="00AEEF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2088003"/>
            <a:ext cx="8028000" cy="4064455"/>
          </a:xfrm>
        </p:spPr>
        <p:txBody>
          <a:bodyPr lIns="0" tIns="0" rIns="0" bIns="0"/>
          <a:lstStyle>
            <a:lvl1pPr>
              <a:spcBef>
                <a:spcPts val="1200"/>
              </a:spcBef>
              <a:defRPr sz="1800" b="0">
                <a:solidFill>
                  <a:srgbClr val="00AEEF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0AEEF"/>
          </a:solidFill>
        </p:spPr>
        <p:txBody>
          <a:bodyPr/>
          <a:lstStyle>
            <a:lvl1pPr marL="540000" algn="l">
              <a:defRPr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04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Presentation title - edit in Header and Footer</a:t>
            </a:r>
            <a:endParaRPr lang="en-US" dirty="0"/>
          </a:p>
        </p:txBody>
      </p:sp>
      <p:pic>
        <p:nvPicPr>
          <p:cNvPr id="8" name="Picture 7" descr="DECC_CYAN_AW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0" y="260648"/>
            <a:ext cx="1088640" cy="72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(2 lines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1188000"/>
          </a:xfrm>
        </p:spPr>
        <p:txBody>
          <a:bodyPr lIns="0" tIns="0" rIns="0" bIns="0" anchor="t" anchorCtr="0">
            <a:normAutofit/>
          </a:bodyPr>
          <a:lstStyle>
            <a:lvl1pPr>
              <a:defRPr sz="4000" baseline="0">
                <a:solidFill>
                  <a:srgbClr val="00AEEF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2628000"/>
            <a:ext cx="8028000" cy="3537304"/>
          </a:xfrm>
        </p:spPr>
        <p:txBody>
          <a:bodyPr lIns="0" tIns="0" rIns="0" bIns="0"/>
          <a:lstStyle>
            <a:lvl1pPr>
              <a:spcBef>
                <a:spcPts val="1200"/>
              </a:spcBef>
              <a:defRPr sz="1800">
                <a:solidFill>
                  <a:srgbClr val="00AEEF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0AEEF"/>
          </a:solidFill>
        </p:spPr>
        <p:txBody>
          <a:bodyPr/>
          <a:lstStyle>
            <a:lvl1pPr marL="540000" algn="l">
              <a:defRPr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04856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Presentation title - edit in Header and Footer</a:t>
            </a:r>
            <a:endParaRPr lang="en-US" dirty="0"/>
          </a:p>
        </p:txBody>
      </p:sp>
      <p:pic>
        <p:nvPicPr>
          <p:cNvPr id="8" name="Picture 7" descr="DECC_CYAN_AW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0" y="260648"/>
            <a:ext cx="1088640" cy="72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(1 line) and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648000"/>
          </a:xfrm>
        </p:spPr>
        <p:txBody>
          <a:bodyPr lIns="0" tIns="0" rIns="0" bIns="0" anchor="t" anchorCtr="0">
            <a:normAutofit/>
          </a:bodyPr>
          <a:lstStyle>
            <a:lvl1pPr>
              <a:defRPr sz="4000">
                <a:solidFill>
                  <a:srgbClr val="00AEE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8000" y="2088000"/>
            <a:ext cx="3924000" cy="4068000"/>
          </a:xfrm>
        </p:spPr>
        <p:txBody>
          <a:bodyPr lIns="0" tIns="0" rIns="0" bIns="0"/>
          <a:lstStyle>
            <a:lvl1pPr>
              <a:defRPr sz="1800" baseline="0">
                <a:solidFill>
                  <a:srgbClr val="00AEEF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000" y="2088000"/>
            <a:ext cx="3924000" cy="4068000"/>
          </a:xfrm>
        </p:spPr>
        <p:txBody>
          <a:bodyPr lIns="0" tIns="0" rIns="0" bIns="0"/>
          <a:lstStyle>
            <a:lvl1pPr>
              <a:defRPr sz="1800" baseline="0">
                <a:solidFill>
                  <a:srgbClr val="00AEEF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0AEEF"/>
          </a:solidFill>
        </p:spPr>
        <p:txBody>
          <a:bodyPr/>
          <a:lstStyle>
            <a:lvl1pPr marL="540000" algn="l">
              <a:defRPr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04856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Presentation title - edit in Header and Footer</a:t>
            </a:r>
            <a:endParaRPr lang="en-US" dirty="0"/>
          </a:p>
        </p:txBody>
      </p:sp>
      <p:pic>
        <p:nvPicPr>
          <p:cNvPr id="9" name="Picture 8" descr="DECC_CYAN_AW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0" y="260648"/>
            <a:ext cx="1088640" cy="72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(2 lines) and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1188000"/>
          </a:xfrm>
        </p:spPr>
        <p:txBody>
          <a:bodyPr lIns="0" tIns="0" rIns="0" bIns="0" anchor="t" anchorCtr="0">
            <a:normAutofit/>
          </a:bodyPr>
          <a:lstStyle>
            <a:lvl1pPr>
              <a:defRPr sz="4000">
                <a:solidFill>
                  <a:srgbClr val="00AEE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8000" y="2628000"/>
            <a:ext cx="3924000" cy="3564000"/>
          </a:xfrm>
        </p:spPr>
        <p:txBody>
          <a:bodyPr lIns="0" tIns="0" rIns="0" bIns="0"/>
          <a:lstStyle>
            <a:lvl1pPr>
              <a:defRPr sz="1800" baseline="0">
                <a:solidFill>
                  <a:srgbClr val="00AEEF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000" y="2628000"/>
            <a:ext cx="3924000" cy="3564000"/>
          </a:xfrm>
        </p:spPr>
        <p:txBody>
          <a:bodyPr lIns="0" tIns="0" rIns="0" bIns="0"/>
          <a:lstStyle>
            <a:lvl1pPr>
              <a:defRPr sz="1800" baseline="0">
                <a:solidFill>
                  <a:srgbClr val="00AEEF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0AEEF"/>
          </a:solidFill>
        </p:spPr>
        <p:txBody>
          <a:bodyPr/>
          <a:lstStyle>
            <a:lvl1pPr marL="540000" algn="l">
              <a:defRPr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04856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Presentation title - edit in Header and Footer</a:t>
            </a:r>
            <a:endParaRPr lang="en-US" dirty="0"/>
          </a:p>
        </p:txBody>
      </p:sp>
      <p:pic>
        <p:nvPicPr>
          <p:cNvPr id="9" name="Picture 8" descr="DECC_CYAN_AW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0" y="260648"/>
            <a:ext cx="1088640" cy="72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1367999"/>
            <a:ext cx="8028000" cy="4788000"/>
          </a:xfrm>
        </p:spPr>
        <p:txBody>
          <a:bodyPr lIns="0" tIns="0" rIns="0" bIns="0"/>
          <a:lstStyle>
            <a:lvl1pPr>
              <a:spcBef>
                <a:spcPts val="1200"/>
              </a:spcBef>
              <a:defRPr sz="1800">
                <a:solidFill>
                  <a:srgbClr val="00AEEF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0AEEF"/>
          </a:solidFill>
        </p:spPr>
        <p:txBody>
          <a:bodyPr/>
          <a:lstStyle>
            <a:lvl1pPr marL="540000" algn="l">
              <a:defRPr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04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Presentation title - edit in Header and Footer</a:t>
            </a:r>
            <a:endParaRPr lang="en-US" dirty="0"/>
          </a:p>
        </p:txBody>
      </p:sp>
      <p:pic>
        <p:nvPicPr>
          <p:cNvPr id="8" name="Picture 7" descr="DECC_CYAN_AW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0" y="260648"/>
            <a:ext cx="1088640" cy="72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3077896" cy="670396"/>
          </a:xfrm>
        </p:spPr>
        <p:txBody>
          <a:bodyPr anchor="t" anchorCtr="0">
            <a:normAutofit/>
          </a:bodyPr>
          <a:lstStyle>
            <a:lvl1pPr algn="l">
              <a:defRPr sz="1800" b="0" i="0" spc="0" baseline="0">
                <a:solidFill>
                  <a:srgbClr val="00AEEF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9912" y="1368001"/>
            <a:ext cx="4799138" cy="4788000"/>
          </a:xfrm>
        </p:spPr>
        <p:txBody>
          <a:bodyPr/>
          <a:lstStyle>
            <a:lvl1pPr>
              <a:defRPr sz="1800" baseline="0">
                <a:solidFill>
                  <a:srgbClr val="00AEEF"/>
                </a:solidFill>
              </a:defRPr>
            </a:lvl1pPr>
            <a:lvl2pPr>
              <a:defRPr sz="18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8000" y="2132856"/>
            <a:ext cx="3077896" cy="4032448"/>
          </a:xfrm>
        </p:spPr>
        <p:txBody>
          <a:bodyPr/>
          <a:lstStyle>
            <a:lvl1pPr marL="0" indent="0">
              <a:buNone/>
              <a:defRPr sz="1600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0AEEF"/>
          </a:solidFill>
        </p:spPr>
        <p:txBody>
          <a:bodyPr/>
          <a:lstStyle>
            <a:lvl1pPr marL="540000" algn="l">
              <a:defRPr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04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Presentation title - edit in Header and Footer</a:t>
            </a:r>
            <a:endParaRPr lang="en-US" dirty="0"/>
          </a:p>
        </p:txBody>
      </p:sp>
      <p:pic>
        <p:nvPicPr>
          <p:cNvPr id="9" name="Picture 8" descr="DECC_CYAN_AW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0" y="260648"/>
            <a:ext cx="1088640" cy="72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s, Facts and Fig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-12698" y="1213400"/>
            <a:ext cx="9180000" cy="5670000"/>
          </a:xfrm>
          <a:prstGeom prst="rect">
            <a:avLst/>
          </a:prstGeom>
          <a:solidFill>
            <a:srgbClr val="00AEE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8000" y="1988840"/>
            <a:ext cx="8028000" cy="4188760"/>
          </a:xfr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4000" b="0" i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9144000" cy="548680"/>
          </a:xfrm>
          <a:prstGeom prst="rect">
            <a:avLst/>
          </a:prstGeom>
          <a:noFill/>
        </p:spPr>
        <p:txBody>
          <a:bodyPr/>
          <a:lstStyle>
            <a:lvl1pPr marL="540000" algn="l">
              <a:defRPr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04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Presentation title - edit in Header and Footer</a:t>
            </a:r>
            <a:endParaRPr lang="en-US" dirty="0"/>
          </a:p>
        </p:txBody>
      </p:sp>
      <p:pic>
        <p:nvPicPr>
          <p:cNvPr id="10" name="Picture 9" descr="DECC_CYAN_AW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0" y="260648"/>
            <a:ext cx="1088640" cy="72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0AEEF"/>
          </a:solidFill>
        </p:spPr>
        <p:txBody>
          <a:bodyPr/>
          <a:lstStyle>
            <a:lvl1pPr marL="540000" algn="l">
              <a:defRPr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04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Presentation title - edit in Header and Footer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3087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8000" y="274638"/>
            <a:ext cx="8028000" cy="1143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8000" y="1600204"/>
            <a:ext cx="80280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0AEEF"/>
          </a:solidFill>
        </p:spPr>
        <p:txBody>
          <a:bodyPr lIns="0" tIns="0" bIns="0" anchor="ctr"/>
          <a:lstStyle>
            <a:lvl1pPr marL="540000" algn="l">
              <a:defRPr sz="1200"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/>
              <a:pPr/>
              <a:t>‹#›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04856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Presentation title - edit in Header and Footer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54" r:id="rId3"/>
    <p:sldLayoutId id="2147483755" r:id="rId4"/>
    <p:sldLayoutId id="2147483748" r:id="rId5"/>
    <p:sldLayoutId id="2147483756" r:id="rId6"/>
    <p:sldLayoutId id="2147483752" r:id="rId7"/>
    <p:sldLayoutId id="2147483747" r:id="rId8"/>
    <p:sldLayoutId id="2147483751" r:id="rId9"/>
    <p:sldLayoutId id="2147483757" r:id="rId10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kern="1200" spc="-150" baseline="0">
          <a:solidFill>
            <a:srgbClr val="00AEEF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buFont typeface="Arial" pitchFamily="34" charset="0"/>
        <a:buNone/>
        <a:defRPr sz="2000" b="0" i="0" kern="1200" baseline="0">
          <a:solidFill>
            <a:srgbClr val="00AEEF"/>
          </a:solidFill>
          <a:latin typeface="Arial" pitchFamily="34" charset="0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defRPr sz="18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216000" indent="-216000" algn="l" defTabSz="914400" rtl="0" eaLnBrk="1" latinLnBrk="0" hangingPunct="1">
        <a:spcBef>
          <a:spcPts val="600"/>
        </a:spcBef>
        <a:buFont typeface="Arial" pitchFamily="34" charset="0"/>
        <a:buChar char="•"/>
        <a:defRPr sz="18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900000" indent="-288000" algn="l" defTabSz="914400" rtl="0" eaLnBrk="1" latinLnBrk="0" hangingPunct="1">
        <a:spcBef>
          <a:spcPts val="600"/>
        </a:spcBef>
        <a:buFont typeface="Arial" pitchFamily="34" charset="0"/>
        <a:buChar char="–"/>
        <a:defRPr sz="16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900000" indent="-288000" algn="l" defTabSz="914400" rtl="0" eaLnBrk="1" latinLnBrk="0" hangingPunct="1">
        <a:spcBef>
          <a:spcPct val="20000"/>
        </a:spcBef>
        <a:buFont typeface="+mj-lt"/>
        <a:buAutoNum type="arabicPeriod"/>
        <a:defRPr sz="16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EMR Industry Implementation Forum (IIF)</a:t>
            </a:r>
            <a:endParaRPr lang="en-GB" dirty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55578" y="5877272"/>
            <a:ext cx="26638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1700" dirty="0" smtClean="0">
                <a:solidFill>
                  <a:srgbClr val="FFFFFF"/>
                </a:solidFill>
              </a:rPr>
              <a:t>Thursday 23</a:t>
            </a:r>
            <a:r>
              <a:rPr lang="en-GB" sz="1700" baseline="30000" dirty="0" smtClean="0">
                <a:solidFill>
                  <a:srgbClr val="FFFFFF"/>
                </a:solidFill>
              </a:rPr>
              <a:t>rd</a:t>
            </a:r>
            <a:r>
              <a:rPr lang="en-GB" sz="1700" dirty="0" smtClean="0">
                <a:solidFill>
                  <a:srgbClr val="FFFFFF"/>
                </a:solidFill>
              </a:rPr>
              <a:t> January 2014</a:t>
            </a:r>
            <a:endParaRPr lang="en-GB" sz="1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64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-17545" y="6309320"/>
            <a:ext cx="9144000" cy="548680"/>
          </a:xfrm>
        </p:spPr>
        <p:txBody>
          <a:bodyPr/>
          <a:lstStyle/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10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dirty="0"/>
              <a:t>CfD Counterparty - EMR Implementation</a:t>
            </a:r>
            <a:endParaRPr lang="en-US" dirty="0"/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774024" y="256808"/>
            <a:ext cx="8028000" cy="76485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 spc="-150" baseline="0">
                <a:solidFill>
                  <a:srgbClr val="00AEE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The CfD Operating Model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84735" y="356372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AEEF"/>
                </a:solidFill>
              </a:rPr>
              <a:t>Components</a:t>
            </a:r>
            <a:endParaRPr lang="en-GB" dirty="0">
              <a:solidFill>
                <a:srgbClr val="00AEEF"/>
              </a:solidFill>
            </a:endParaRPr>
          </a:p>
        </p:txBody>
      </p:sp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3399895385"/>
              </p:ext>
            </p:extLst>
          </p:nvPr>
        </p:nvGraphicFramePr>
        <p:xfrm>
          <a:off x="1537812" y="3933056"/>
          <a:ext cx="4848200" cy="2320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94610" y="1292701"/>
            <a:ext cx="809998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AEEF"/>
                </a:solidFill>
              </a:rPr>
              <a:t>What?</a:t>
            </a:r>
          </a:p>
          <a:p>
            <a:r>
              <a:rPr lang="en-GB" sz="1400" dirty="0" smtClean="0"/>
              <a:t>A reference document setting out </a:t>
            </a:r>
            <a:r>
              <a:rPr lang="en-GB" sz="1400" dirty="0"/>
              <a:t>how </a:t>
            </a:r>
            <a:r>
              <a:rPr lang="en-GB" sz="1400" dirty="0" smtClean="0"/>
              <a:t>the Contracts </a:t>
            </a:r>
            <a:r>
              <a:rPr lang="en-GB" sz="1400" dirty="0"/>
              <a:t>for Difference (CfD) will </a:t>
            </a:r>
            <a:r>
              <a:rPr lang="en-GB" sz="1400" dirty="0" smtClean="0"/>
              <a:t>operate and enabling change control to be applied.</a:t>
            </a:r>
            <a:endParaRPr lang="en-GB" sz="1400" dirty="0"/>
          </a:p>
          <a:p>
            <a:endParaRPr lang="en-GB" sz="1400" dirty="0" smtClean="0"/>
          </a:p>
          <a:p>
            <a:r>
              <a:rPr lang="en-GB" sz="1400" dirty="0" smtClean="0"/>
              <a:t> </a:t>
            </a:r>
            <a:endParaRPr lang="en-GB" sz="1400" dirty="0"/>
          </a:p>
          <a:p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494610" y="2115861"/>
            <a:ext cx="80648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AEEF"/>
                </a:solidFill>
              </a:rPr>
              <a:t>For whom?</a:t>
            </a:r>
          </a:p>
          <a:p>
            <a:r>
              <a:rPr lang="en-GB" sz="1400" dirty="0" smtClean="0"/>
              <a:t>The Operating model will be used to inform the specifications / catalogues of requirements for system procurements.</a:t>
            </a:r>
          </a:p>
          <a:p>
            <a:endParaRPr lang="en-GB" sz="1400" dirty="0"/>
          </a:p>
          <a:p>
            <a:r>
              <a:rPr lang="en-GB" sz="1400" dirty="0" smtClean="0"/>
              <a:t>It will also be useful for </a:t>
            </a:r>
            <a:r>
              <a:rPr lang="en-GB" sz="1400" dirty="0"/>
              <a:t>generators and </a:t>
            </a:r>
            <a:r>
              <a:rPr lang="en-GB" sz="1400" dirty="0" smtClean="0"/>
              <a:t>suppliers, as it will include interface definitions, which will enable them to design their internal systems for CfD implementation/ participation.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5204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11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dirty="0"/>
              <a:t>CfD Counterparty - EMR Implementation</a:t>
            </a:r>
            <a:endParaRPr lang="en-US" dirty="0"/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539552" y="256808"/>
            <a:ext cx="8028000" cy="76485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 spc="-150" baseline="0">
                <a:solidFill>
                  <a:srgbClr val="00AEE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Maintaining the Operating Model</a:t>
            </a:r>
            <a:endParaRPr lang="en-US" sz="3200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716232494"/>
              </p:ext>
            </p:extLst>
          </p:nvPr>
        </p:nvGraphicFramePr>
        <p:xfrm>
          <a:off x="1085336" y="1412776"/>
          <a:ext cx="6936432" cy="4264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915816" y="821609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</a:rPr>
              <a:t>The collaborative process</a:t>
            </a:r>
            <a:endParaRPr lang="en-GB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149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6902381" y="1988840"/>
            <a:ext cx="1990099" cy="360039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Rectangle 39"/>
          <p:cNvSpPr/>
          <p:nvPr/>
        </p:nvSpPr>
        <p:spPr>
          <a:xfrm>
            <a:off x="6156176" y="1988840"/>
            <a:ext cx="576064" cy="36119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Rectangle 37"/>
          <p:cNvSpPr/>
          <p:nvPr/>
        </p:nvSpPr>
        <p:spPr>
          <a:xfrm>
            <a:off x="4585042" y="1988840"/>
            <a:ext cx="1545049" cy="36003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324706" y="1998345"/>
            <a:ext cx="4247294" cy="36004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324706" y="1503215"/>
            <a:ext cx="934926" cy="4856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324706" y="1072328"/>
            <a:ext cx="1871032" cy="3758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7799919" y="5830527"/>
            <a:ext cx="1059414" cy="4573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0867" y="275694"/>
            <a:ext cx="6966230" cy="792088"/>
          </a:xfrm>
        </p:spPr>
        <p:txBody>
          <a:bodyPr>
            <a:normAutofit/>
          </a:bodyPr>
          <a:lstStyle/>
          <a:p>
            <a:r>
              <a:rPr lang="en-GB" sz="3600" dirty="0" smtClean="0"/>
              <a:t>Procurement and engagement plan</a:t>
            </a:r>
            <a:endParaRPr lang="en-GB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12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dirty="0"/>
              <a:t>CfD Counterparty - EMR Implementation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331640" y="1988840"/>
            <a:ext cx="0" cy="42989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411760" y="1988840"/>
            <a:ext cx="0" cy="42989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491880" y="1988840"/>
            <a:ext cx="0" cy="42989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4560404" y="1988840"/>
            <a:ext cx="11596" cy="42989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652120" y="1988840"/>
            <a:ext cx="0" cy="42989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732240" y="1988840"/>
            <a:ext cx="0" cy="42989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812360" y="1936019"/>
            <a:ext cx="0" cy="42989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8892480" y="1067782"/>
            <a:ext cx="0" cy="45214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371924" y="2019536"/>
            <a:ext cx="3272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prstClr val="black"/>
                </a:solidFill>
              </a:rPr>
              <a:t>Publication of business process maps</a:t>
            </a:r>
            <a:endParaRPr lang="en-GB" sz="1200" b="1" dirty="0">
              <a:solidFill>
                <a:prstClr val="black"/>
              </a:solidFill>
            </a:endParaRPr>
          </a:p>
        </p:txBody>
      </p:sp>
      <p:sp>
        <p:nvSpPr>
          <p:cNvPr id="51" name="5-Point Star 50"/>
          <p:cNvSpPr/>
          <p:nvPr/>
        </p:nvSpPr>
        <p:spPr>
          <a:xfrm>
            <a:off x="1223628" y="2019536"/>
            <a:ext cx="216024" cy="288032"/>
          </a:xfrm>
          <a:prstGeom prst="star5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4" name="5-Point Star 53"/>
          <p:cNvSpPr/>
          <p:nvPr/>
        </p:nvSpPr>
        <p:spPr>
          <a:xfrm>
            <a:off x="3846976" y="4679141"/>
            <a:ext cx="216024" cy="288032"/>
          </a:xfrm>
          <a:prstGeom prst="star5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614696" y="2847971"/>
            <a:ext cx="57879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prstClr val="black"/>
                </a:solidFill>
              </a:rPr>
              <a:t>Sector show and tell sessions: business processes and customer journeys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374740" y="3888201"/>
            <a:ext cx="4545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Publication of settlement systems interface specification </a:t>
            </a:r>
            <a:endParaRPr lang="en-GB" sz="1200" b="1" dirty="0"/>
          </a:p>
        </p:txBody>
      </p:sp>
      <p:sp>
        <p:nvSpPr>
          <p:cNvPr id="71" name="Pentagon 70"/>
          <p:cNvSpPr/>
          <p:nvPr/>
        </p:nvSpPr>
        <p:spPr>
          <a:xfrm>
            <a:off x="2142428" y="2931845"/>
            <a:ext cx="538664" cy="144016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>
              <a:solidFill>
                <a:prstClr val="white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104279" y="4948909"/>
            <a:ext cx="3960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prstClr val="black"/>
                </a:solidFill>
              </a:rPr>
              <a:t>Stakeholder participation in interface  testing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288113" y="5766792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prstClr val="black"/>
                </a:solidFill>
              </a:rPr>
              <a:t>Oct /Dec 2013</a:t>
            </a:r>
            <a:endParaRPr lang="en-GB" sz="1000" dirty="0">
              <a:solidFill>
                <a:prstClr val="black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356493" y="5767533"/>
            <a:ext cx="10398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prstClr val="black"/>
                </a:solidFill>
              </a:rPr>
              <a:t>Jan/Mar 2014</a:t>
            </a:r>
            <a:endParaRPr lang="en-GB" sz="1000" dirty="0">
              <a:solidFill>
                <a:prstClr val="black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450686" y="5759245"/>
            <a:ext cx="9894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prstClr val="black"/>
                </a:solidFill>
              </a:rPr>
              <a:t>Apr/Jun 2014</a:t>
            </a:r>
            <a:endParaRPr lang="en-GB" sz="1000" dirty="0">
              <a:solidFill>
                <a:prstClr val="black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482752" y="5745890"/>
            <a:ext cx="10685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prstClr val="black"/>
                </a:solidFill>
              </a:rPr>
              <a:t>Jul/Sep 2014</a:t>
            </a:r>
            <a:endParaRPr lang="en-GB" sz="1050" dirty="0">
              <a:solidFill>
                <a:prstClr val="black"/>
              </a:solidFill>
            </a:endParaRPr>
          </a:p>
        </p:txBody>
      </p:sp>
      <p:sp>
        <p:nvSpPr>
          <p:cNvPr id="89" name="Pentagon 88"/>
          <p:cNvSpPr/>
          <p:nvPr/>
        </p:nvSpPr>
        <p:spPr>
          <a:xfrm>
            <a:off x="5652120" y="5225908"/>
            <a:ext cx="770268" cy="155054"/>
          </a:xfrm>
          <a:prstGeom prst="homePlat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>
              <a:solidFill>
                <a:prstClr val="white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533938" y="5752418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prstClr val="black"/>
                </a:solidFill>
              </a:rPr>
              <a:t>Oct /Dec 2014</a:t>
            </a:r>
            <a:endParaRPr lang="en-GB" sz="1000" dirty="0">
              <a:solidFill>
                <a:prstClr val="black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616116" y="5727153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prstClr val="black"/>
                </a:solidFill>
              </a:rPr>
              <a:t>Jan/Mar 2015</a:t>
            </a:r>
            <a:endParaRPr lang="en-GB" sz="1000" dirty="0">
              <a:solidFill>
                <a:prstClr val="black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732240" y="5753585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prstClr val="black"/>
                </a:solidFill>
              </a:rPr>
              <a:t>Apr/Jun 2015</a:t>
            </a:r>
            <a:endParaRPr lang="en-GB" sz="1000" dirty="0">
              <a:solidFill>
                <a:prstClr val="black"/>
              </a:solidFill>
            </a:endParaRPr>
          </a:p>
        </p:txBody>
      </p:sp>
      <p:sp>
        <p:nvSpPr>
          <p:cNvPr id="93" name="5-Point Star 92"/>
          <p:cNvSpPr/>
          <p:nvPr/>
        </p:nvSpPr>
        <p:spPr>
          <a:xfrm>
            <a:off x="6900828" y="5301208"/>
            <a:ext cx="216024" cy="288032"/>
          </a:xfrm>
          <a:prstGeom prst="star5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7065520" y="5344405"/>
            <a:ext cx="21349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prstClr val="black"/>
                </a:solidFill>
              </a:rPr>
              <a:t> SETTLEMENT GO </a:t>
            </a:r>
            <a:r>
              <a:rPr lang="en-GB" sz="1200" b="1" dirty="0" smtClean="0">
                <a:solidFill>
                  <a:prstClr val="black"/>
                </a:solidFill>
              </a:rPr>
              <a:t>LIVE</a:t>
            </a:r>
            <a:endParaRPr lang="en-GB" sz="1200" b="1" dirty="0">
              <a:solidFill>
                <a:prstClr val="black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390202" y="5128441"/>
            <a:ext cx="18715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prstClr val="black"/>
                </a:solidFill>
              </a:rPr>
              <a:t>Stakeholder trialling</a:t>
            </a:r>
            <a:endParaRPr lang="en-GB" sz="1200" b="1" dirty="0">
              <a:solidFill>
                <a:prstClr val="black"/>
              </a:solidFill>
            </a:endParaRPr>
          </a:p>
        </p:txBody>
      </p:sp>
      <p:sp>
        <p:nvSpPr>
          <p:cNvPr id="96" name="Pentagon 95"/>
          <p:cNvSpPr/>
          <p:nvPr/>
        </p:nvSpPr>
        <p:spPr>
          <a:xfrm>
            <a:off x="4577564" y="5042350"/>
            <a:ext cx="576064" cy="158164"/>
          </a:xfrm>
          <a:prstGeom prst="homePlat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>
              <a:solidFill>
                <a:prstClr val="white"/>
              </a:solidFill>
            </a:endParaRPr>
          </a:p>
        </p:txBody>
      </p:sp>
      <p:cxnSp>
        <p:nvCxnSpPr>
          <p:cNvPr id="99" name="Straight Connector 98"/>
          <p:cNvCxnSpPr/>
          <p:nvPr/>
        </p:nvCxnSpPr>
        <p:spPr>
          <a:xfrm>
            <a:off x="251520" y="1067782"/>
            <a:ext cx="86409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5-Point Star 54"/>
          <p:cNvSpPr/>
          <p:nvPr/>
        </p:nvSpPr>
        <p:spPr>
          <a:xfrm>
            <a:off x="7890968" y="5824741"/>
            <a:ext cx="108012" cy="169277"/>
          </a:xfrm>
          <a:prstGeom prst="star5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50520" y="5792796"/>
            <a:ext cx="7489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prstClr val="black"/>
                </a:solidFill>
              </a:rPr>
              <a:t>Publication</a:t>
            </a:r>
            <a:endParaRPr lang="en-GB" sz="900" dirty="0">
              <a:solidFill>
                <a:prstClr val="black"/>
              </a:solidFill>
            </a:endParaRPr>
          </a:p>
        </p:txBody>
      </p:sp>
      <p:sp>
        <p:nvSpPr>
          <p:cNvPr id="56" name="Pentagon 55"/>
          <p:cNvSpPr/>
          <p:nvPr/>
        </p:nvSpPr>
        <p:spPr>
          <a:xfrm>
            <a:off x="7915493" y="6070257"/>
            <a:ext cx="108012" cy="144016"/>
          </a:xfrm>
          <a:prstGeom prst="homePlat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>
              <a:solidFill>
                <a:prstClr val="white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945962" y="6026849"/>
            <a:ext cx="9133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prstClr val="black"/>
                </a:solidFill>
              </a:rPr>
              <a:t> Engagement</a:t>
            </a:r>
            <a:endParaRPr lang="en-GB" sz="900" dirty="0">
              <a:solidFill>
                <a:prstClr val="black"/>
              </a:solidFill>
            </a:endParaRPr>
          </a:p>
        </p:txBody>
      </p:sp>
      <p:sp>
        <p:nvSpPr>
          <p:cNvPr id="59" name="5-Point Star 58"/>
          <p:cNvSpPr/>
          <p:nvPr/>
        </p:nvSpPr>
        <p:spPr>
          <a:xfrm>
            <a:off x="3266728" y="3850304"/>
            <a:ext cx="216024" cy="288032"/>
          </a:xfrm>
          <a:prstGeom prst="star5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30822" y="4599702"/>
            <a:ext cx="4538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Publication of updated business processes, syncing with secondary legislation</a:t>
            </a:r>
            <a:endParaRPr lang="en-GB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036112" y="2660156"/>
            <a:ext cx="6288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Initial stakeholder meeting: CfD implementation and business process overview</a:t>
            </a:r>
            <a:endParaRPr lang="en-GB" sz="1200" b="1" dirty="0"/>
          </a:p>
        </p:txBody>
      </p:sp>
      <p:sp>
        <p:nvSpPr>
          <p:cNvPr id="63" name="Pentagon 62"/>
          <p:cNvSpPr/>
          <p:nvPr/>
        </p:nvSpPr>
        <p:spPr>
          <a:xfrm>
            <a:off x="1982107" y="2735496"/>
            <a:ext cx="108012" cy="144016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>
              <a:solidFill>
                <a:prstClr val="white"/>
              </a:solidFill>
            </a:endParaRPr>
          </a:p>
        </p:txBody>
      </p:sp>
      <p:sp>
        <p:nvSpPr>
          <p:cNvPr id="66" name="Pentagon 65"/>
          <p:cNvSpPr/>
          <p:nvPr/>
        </p:nvSpPr>
        <p:spPr>
          <a:xfrm>
            <a:off x="3279064" y="4455183"/>
            <a:ext cx="3357500" cy="144016"/>
          </a:xfrm>
          <a:prstGeom prst="homePlat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>
              <a:solidFill>
                <a:prstClr val="white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564516" y="4388691"/>
            <a:ext cx="24855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Bilats: industry implementation</a:t>
            </a:r>
            <a:endParaRPr lang="en-GB" sz="1200" b="1" dirty="0"/>
          </a:p>
        </p:txBody>
      </p:sp>
      <p:sp>
        <p:nvSpPr>
          <p:cNvPr id="69" name="Pentagon 68"/>
          <p:cNvSpPr/>
          <p:nvPr/>
        </p:nvSpPr>
        <p:spPr>
          <a:xfrm>
            <a:off x="2465512" y="1196752"/>
            <a:ext cx="2034480" cy="144016"/>
          </a:xfrm>
          <a:prstGeom prst="homePlat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chemeClr val="tx1"/>
                </a:solidFill>
              </a:rPr>
              <a:t>Design</a:t>
            </a:r>
            <a:r>
              <a:rPr lang="en-GB" sz="1050" dirty="0" smtClean="0">
                <a:solidFill>
                  <a:schemeClr val="tx1"/>
                </a:solidFill>
              </a:rPr>
              <a:t> </a:t>
            </a:r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13848" y="1048384"/>
            <a:ext cx="338554" cy="1095770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1000" b="1" dirty="0" smtClean="0"/>
              <a:t>DEVELOPMENT</a:t>
            </a:r>
            <a:endParaRPr lang="en-GB" sz="10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-21663" y="3209575"/>
            <a:ext cx="338554" cy="1095770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GB" sz="1000" b="1" dirty="0" smtClean="0"/>
              <a:t>ENGAGEMENT</a:t>
            </a:r>
            <a:endParaRPr lang="en-GB" sz="1000" b="1" dirty="0"/>
          </a:p>
        </p:txBody>
      </p:sp>
      <p:sp>
        <p:nvSpPr>
          <p:cNvPr id="72" name="Pentagon 71"/>
          <p:cNvSpPr/>
          <p:nvPr/>
        </p:nvSpPr>
        <p:spPr>
          <a:xfrm>
            <a:off x="6156176" y="1183337"/>
            <a:ext cx="566412" cy="144016"/>
          </a:xfrm>
          <a:prstGeom prst="homePlat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73" name="Pentagon 72"/>
          <p:cNvSpPr/>
          <p:nvPr/>
        </p:nvSpPr>
        <p:spPr>
          <a:xfrm>
            <a:off x="1296225" y="1668277"/>
            <a:ext cx="1244119" cy="144016"/>
          </a:xfrm>
          <a:prstGeom prst="homePlat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chemeClr val="tx1"/>
                </a:solidFill>
              </a:rPr>
              <a:t>Procure/design</a:t>
            </a:r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78" name="Pentagon 77"/>
          <p:cNvSpPr/>
          <p:nvPr/>
        </p:nvSpPr>
        <p:spPr>
          <a:xfrm>
            <a:off x="4572000" y="1186785"/>
            <a:ext cx="1558091" cy="144016"/>
          </a:xfrm>
          <a:prstGeom prst="homePlat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chemeClr val="tx1"/>
                </a:solidFill>
              </a:rPr>
              <a:t>Implement</a:t>
            </a:r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48164" y="1124540"/>
            <a:ext cx="6840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/>
              <a:t>Test</a:t>
            </a:r>
            <a:endParaRPr lang="en-GB" sz="11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240463" y="1146876"/>
            <a:ext cx="21962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/>
              <a:t>CfD Settlement system</a:t>
            </a:r>
            <a:endParaRPr lang="en-GB" sz="1100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222046" y="1448218"/>
            <a:ext cx="148542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/>
              <a:t>CfD Contract management system (CMS)</a:t>
            </a:r>
            <a:endParaRPr lang="en-GB" sz="1100" b="1" dirty="0"/>
          </a:p>
        </p:txBody>
      </p:sp>
      <p:sp>
        <p:nvSpPr>
          <p:cNvPr id="98" name="Pentagon 97"/>
          <p:cNvSpPr/>
          <p:nvPr/>
        </p:nvSpPr>
        <p:spPr>
          <a:xfrm>
            <a:off x="2540344" y="1654979"/>
            <a:ext cx="4040119" cy="144016"/>
          </a:xfrm>
          <a:prstGeom prst="homePlat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chemeClr val="tx1"/>
                </a:solidFill>
              </a:rPr>
              <a:t>Design/configure</a:t>
            </a:r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100" name="5-Point Star 99"/>
          <p:cNvSpPr/>
          <p:nvPr/>
        </p:nvSpPr>
        <p:spPr>
          <a:xfrm>
            <a:off x="1654469" y="2213490"/>
            <a:ext cx="216024" cy="288032"/>
          </a:xfrm>
          <a:prstGeom prst="star5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800024" y="2237192"/>
            <a:ext cx="29955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prstClr val="black"/>
                </a:solidFill>
              </a:rPr>
              <a:t>Updates to business process maps</a:t>
            </a:r>
            <a:endParaRPr lang="en-GB" sz="1200" b="1" dirty="0">
              <a:solidFill>
                <a:prstClr val="black"/>
              </a:solidFill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251520" y="1988840"/>
            <a:ext cx="86670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Pentagon 105"/>
          <p:cNvSpPr/>
          <p:nvPr/>
        </p:nvSpPr>
        <p:spPr>
          <a:xfrm>
            <a:off x="2659282" y="3137567"/>
            <a:ext cx="446433" cy="144016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>
              <a:solidFill>
                <a:prstClr val="white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3033707" y="3075861"/>
            <a:ext cx="3796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prstClr val="black"/>
                </a:solidFill>
              </a:rPr>
              <a:t>B</a:t>
            </a:r>
            <a:r>
              <a:rPr lang="en-GB" sz="1200" b="1" dirty="0" smtClean="0">
                <a:solidFill>
                  <a:prstClr val="black"/>
                </a:solidFill>
              </a:rPr>
              <a:t>usiness process issue groups (as required)</a:t>
            </a:r>
          </a:p>
        </p:txBody>
      </p:sp>
      <p:sp>
        <p:nvSpPr>
          <p:cNvPr id="108" name="5-Point Star 107"/>
          <p:cNvSpPr/>
          <p:nvPr/>
        </p:nvSpPr>
        <p:spPr>
          <a:xfrm>
            <a:off x="3266728" y="4165200"/>
            <a:ext cx="225152" cy="263142"/>
          </a:xfrm>
          <a:prstGeom prst="star5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2064496" y="2458497"/>
            <a:ext cx="5387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prstClr val="black"/>
                </a:solidFill>
              </a:rPr>
              <a:t>(TBC) Settlement systems consultation: interface for data exchange </a:t>
            </a:r>
            <a:endParaRPr lang="en-GB" sz="1200" b="1" dirty="0">
              <a:solidFill>
                <a:prstClr val="black"/>
              </a:solidFill>
            </a:endParaRPr>
          </a:p>
        </p:txBody>
      </p:sp>
      <p:sp>
        <p:nvSpPr>
          <p:cNvPr id="112" name="Pentagon 111"/>
          <p:cNvSpPr/>
          <p:nvPr/>
        </p:nvSpPr>
        <p:spPr>
          <a:xfrm>
            <a:off x="1793951" y="2516140"/>
            <a:ext cx="328296" cy="144016"/>
          </a:xfrm>
          <a:prstGeom prst="homePlat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>
              <a:solidFill>
                <a:prstClr val="white"/>
              </a:solidFill>
            </a:endParaRPr>
          </a:p>
        </p:txBody>
      </p:sp>
      <p:sp>
        <p:nvSpPr>
          <p:cNvPr id="113" name="Pentagon 112"/>
          <p:cNvSpPr/>
          <p:nvPr/>
        </p:nvSpPr>
        <p:spPr>
          <a:xfrm>
            <a:off x="2686709" y="3397761"/>
            <a:ext cx="446433" cy="144016"/>
          </a:xfrm>
          <a:prstGeom prst="homePlat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24706" y="5589239"/>
            <a:ext cx="4235698" cy="16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DESIGN PHASE</a:t>
            </a:r>
            <a:endParaRPr lang="en-GB" sz="1200" dirty="0"/>
          </a:p>
        </p:txBody>
      </p:sp>
      <p:sp>
        <p:nvSpPr>
          <p:cNvPr id="117" name="Rectangle 116"/>
          <p:cNvSpPr/>
          <p:nvPr/>
        </p:nvSpPr>
        <p:spPr>
          <a:xfrm>
            <a:off x="4577564" y="5600763"/>
            <a:ext cx="1578612" cy="1451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BUILD PHASE</a:t>
            </a:r>
            <a:endParaRPr lang="en-GB" sz="1200" dirty="0"/>
          </a:p>
        </p:txBody>
      </p:sp>
      <p:sp>
        <p:nvSpPr>
          <p:cNvPr id="119" name="Rectangle 118"/>
          <p:cNvSpPr/>
          <p:nvPr/>
        </p:nvSpPr>
        <p:spPr>
          <a:xfrm>
            <a:off x="6142545" y="5589239"/>
            <a:ext cx="589695" cy="1566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TEST</a:t>
            </a:r>
            <a:endParaRPr lang="en-GB" sz="1100" dirty="0"/>
          </a:p>
        </p:txBody>
      </p:sp>
      <p:sp>
        <p:nvSpPr>
          <p:cNvPr id="120" name="Rectangle 119"/>
          <p:cNvSpPr/>
          <p:nvPr/>
        </p:nvSpPr>
        <p:spPr>
          <a:xfrm>
            <a:off x="6900828" y="5598745"/>
            <a:ext cx="1991652" cy="1532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LIVEPHASE</a:t>
            </a:r>
            <a:endParaRPr lang="en-GB" sz="1200" dirty="0"/>
          </a:p>
        </p:txBody>
      </p:sp>
      <p:sp>
        <p:nvSpPr>
          <p:cNvPr id="121" name="Pentagon 120"/>
          <p:cNvSpPr/>
          <p:nvPr/>
        </p:nvSpPr>
        <p:spPr>
          <a:xfrm>
            <a:off x="3146225" y="3608268"/>
            <a:ext cx="3014148" cy="190277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>
              <a:solidFill>
                <a:prstClr val="white"/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3084352" y="3331269"/>
            <a:ext cx="43679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prstClr val="black"/>
                </a:solidFill>
              </a:rPr>
              <a:t>CMS questionnaire: proposed data and portal solutions</a:t>
            </a:r>
            <a:endParaRPr lang="en-GB" sz="1200" b="1" dirty="0">
              <a:solidFill>
                <a:prstClr val="black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3129352" y="3554452"/>
            <a:ext cx="57596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Ongoing updates to operating model for continuous review and comment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3423590" y="4160131"/>
            <a:ext cx="37163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prstClr val="black"/>
                </a:solidFill>
              </a:rPr>
              <a:t>CMS: publication of system and process</a:t>
            </a:r>
            <a:endParaRPr lang="en-GB" sz="1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1121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996952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prstClr val="white"/>
                </a:solidFill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09205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ctrTitle"/>
          </p:nvPr>
        </p:nvSpPr>
        <p:spPr>
          <a:xfrm>
            <a:off x="683568" y="2027960"/>
            <a:ext cx="8460432" cy="4799456"/>
          </a:xfrm>
        </p:spPr>
        <p:txBody>
          <a:bodyPr/>
          <a:lstStyle/>
          <a:p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Update on DECC engagement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/>
              <a:t/>
            </a:r>
            <a:br>
              <a:rPr lang="en-GB" sz="3600" b="1" dirty="0"/>
            </a:b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4000" dirty="0" smtClean="0"/>
              <a:t/>
            </a:r>
            <a:br>
              <a:rPr lang="en-GB" sz="4000" dirty="0" smtClean="0"/>
            </a:br>
            <a:endParaRPr lang="en-GB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483768" y="0"/>
            <a:ext cx="36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400" b="1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558000" y="5445224"/>
            <a:ext cx="7633648" cy="914400"/>
          </a:xfrm>
        </p:spPr>
        <p:txBody>
          <a:bodyPr/>
          <a:lstStyle/>
          <a:p>
            <a:r>
              <a:rPr lang="en-GB" b="1" smtClean="0"/>
              <a:t>Jack Thomlinson</a:t>
            </a:r>
            <a:endParaRPr lang="en-GB" b="1" dirty="0" smtClean="0"/>
          </a:p>
          <a:p>
            <a:r>
              <a:rPr lang="en-GB" dirty="0" smtClean="0"/>
              <a:t>DECC</a:t>
            </a:r>
          </a:p>
          <a:p>
            <a:r>
              <a:rPr lang="en-GB" dirty="0" smtClean="0"/>
              <a:t>23 January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9605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1840" y="692696"/>
            <a:ext cx="2808312" cy="648072"/>
          </a:xfrm>
        </p:spPr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2756130"/>
              </p:ext>
            </p:extLst>
          </p:nvPr>
        </p:nvGraphicFramePr>
        <p:xfrm>
          <a:off x="827584" y="1412776"/>
          <a:ext cx="7416824" cy="47501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3135"/>
                <a:gridCol w="4449047"/>
                <a:gridCol w="1854642"/>
              </a:tblGrid>
              <a:tr h="2865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</a:rPr>
                        <a:t>Timing 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935" marR="639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Item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935" marR="639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Lead 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935" marR="63935" marT="0" marB="0"/>
                </a:tc>
              </a:tr>
              <a:tr h="7600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smtClean="0">
                          <a:effectLst/>
                          <a:latin typeface="+mn-lt"/>
                        </a:rPr>
                        <a:t> </a:t>
                      </a:r>
                      <a:endParaRPr lang="en-GB" sz="1000" smtClean="0">
                        <a:effectLst/>
                        <a:latin typeface="+mn-lt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smtClean="0">
                          <a:effectLst/>
                          <a:latin typeface="+mn-lt"/>
                        </a:rPr>
                        <a:t>14.30 – 14:40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935" marR="639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000" dirty="0">
                        <a:effectLst/>
                        <a:latin typeface="+mn-lt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</a:rPr>
                        <a:t>Welcome</a:t>
                      </a:r>
                      <a:r>
                        <a:rPr lang="en-GB" sz="1100" baseline="0" dirty="0" smtClean="0">
                          <a:effectLst/>
                          <a:latin typeface="+mn-lt"/>
                        </a:rPr>
                        <a:t> and </a:t>
                      </a:r>
                      <a:r>
                        <a:rPr lang="en-GB" sz="1100" dirty="0" smtClean="0">
                          <a:effectLst/>
                          <a:latin typeface="+mn-lt"/>
                        </a:rPr>
                        <a:t>Introductions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935" marR="639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000" dirty="0">
                        <a:effectLst/>
                        <a:latin typeface="+mn-lt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Jonathan Mills (Chair), DECC </a:t>
                      </a:r>
                      <a:endParaRPr lang="en-GB" sz="1000" dirty="0">
                        <a:effectLst/>
                        <a:latin typeface="+mn-lt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935" marR="63935" marT="0" marB="0"/>
                </a:tc>
              </a:tr>
              <a:tr h="5051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smtClean="0">
                          <a:effectLst/>
                          <a:latin typeface="+mn-lt"/>
                        </a:rPr>
                        <a:t>14.40</a:t>
                      </a:r>
                      <a:r>
                        <a:rPr lang="en-GB" sz="1100" baseline="0" smtClean="0">
                          <a:effectLst/>
                          <a:latin typeface="+mn-lt"/>
                        </a:rPr>
                        <a:t> – 14.55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935" marR="639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</a:rPr>
                        <a:t>Discussion</a:t>
                      </a:r>
                      <a:r>
                        <a:rPr lang="en-GB" sz="1100" baseline="0" dirty="0" smtClean="0">
                          <a:effectLst/>
                          <a:latin typeface="+mn-lt"/>
                        </a:rPr>
                        <a:t> on IIF Ways of Working</a:t>
                      </a:r>
                      <a:endParaRPr lang="en-GB" sz="1000" dirty="0">
                        <a:effectLst/>
                        <a:latin typeface="+mn-lt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935" marR="639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PWC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935" marR="63935" marT="0" marB="0"/>
                </a:tc>
              </a:tr>
              <a:tr h="5051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14.55 – 15.10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baseline="0" dirty="0" smtClean="0">
                        <a:effectLst/>
                        <a:latin typeface="+mn-lt"/>
                      </a:endParaRPr>
                    </a:p>
                  </a:txBody>
                  <a:tcPr marL="63935" marR="639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</a:rPr>
                        <a:t>Collaborative</a:t>
                      </a:r>
                      <a:r>
                        <a:rPr lang="en-GB" sz="1100" baseline="0" dirty="0" smtClean="0">
                          <a:effectLst/>
                          <a:latin typeface="+mn-lt"/>
                        </a:rPr>
                        <a:t> Development  Deliverables Update</a:t>
                      </a:r>
                      <a:endParaRPr lang="en-GB" sz="1000" dirty="0">
                        <a:effectLst/>
                        <a:latin typeface="+mn-lt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935" marR="639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PWC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935" marR="63935" marT="0" marB="0"/>
                </a:tc>
              </a:tr>
              <a:tr h="5094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15.10 – 15.25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935" marR="639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CM Implementation Update</a:t>
                      </a:r>
                      <a:endParaRPr lang="en-GB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935" marR="639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Chris </a:t>
                      </a:r>
                      <a:r>
                        <a:rPr lang="en-GB" sz="11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Woodalll</a:t>
                      </a: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en-GB" sz="11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National Grid (CM Implementation Co-ordinator)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935" marR="63935" marT="0" marB="0"/>
                </a:tc>
              </a:tr>
              <a:tr h="9378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smtClean="0">
                          <a:effectLst/>
                          <a:latin typeface="+mn-lt"/>
                        </a:rPr>
                        <a:t>15.25</a:t>
                      </a:r>
                      <a:r>
                        <a:rPr lang="en-GB" sz="1100" baseline="0" smtClean="0">
                          <a:effectLst/>
                          <a:latin typeface="+mn-lt"/>
                        </a:rPr>
                        <a:t> – 15.40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935" marR="639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CfD</a:t>
                      </a:r>
                      <a:r>
                        <a:rPr lang="en-GB" sz="11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Implementation Update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935" marR="639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Ruth Herbert CfD Counterparty Company (CfD Implementation Co-ordinator</a:t>
                      </a:r>
                      <a:endParaRPr lang="en-GB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935" marR="63935" marT="0" marB="0"/>
                </a:tc>
              </a:tr>
              <a:tr h="380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smtClean="0">
                          <a:effectLst/>
                          <a:latin typeface="+mn-lt"/>
                        </a:rPr>
                        <a:t>15.40</a:t>
                      </a:r>
                      <a:r>
                        <a:rPr lang="en-GB" sz="1100" baseline="0" smtClean="0">
                          <a:effectLst/>
                          <a:latin typeface="+mn-lt"/>
                        </a:rPr>
                        <a:t> – 15.50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935" marR="639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Update</a:t>
                      </a:r>
                      <a:r>
                        <a:rPr lang="en-GB" sz="11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on Additional DECC Engagement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935" marR="639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</a:rPr>
                        <a:t>Jack</a:t>
                      </a:r>
                      <a:r>
                        <a:rPr lang="en-GB" sz="1100" baseline="0" dirty="0" smtClean="0">
                          <a:effectLst/>
                          <a:latin typeface="+mn-lt"/>
                        </a:rPr>
                        <a:t> Thomlinson</a:t>
                      </a:r>
                      <a:r>
                        <a:rPr lang="en-GB" sz="110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GB" sz="1100" dirty="0" smtClean="0">
                          <a:effectLst/>
                          <a:latin typeface="+mn-lt"/>
                        </a:rPr>
                        <a:t>(DECC)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935" marR="63935" marT="0" marB="0"/>
                </a:tc>
              </a:tr>
              <a:tr h="570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15.50</a:t>
                      </a:r>
                      <a:r>
                        <a:rPr lang="en-GB" sz="11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– 16.00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935" marR="639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AOB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935" marR="639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Jonathan Mills (Chair), DECC </a:t>
                      </a:r>
                      <a:endParaRPr lang="en-GB" sz="1000" dirty="0">
                        <a:effectLst/>
                        <a:latin typeface="+mn-lt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 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935" marR="63935" marT="0" marB="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598E-9D06-4046-8EF2-7702044C4E8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837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ym typeface="Arial" pitchFamily="34" charset="0"/>
              </a:rPr>
              <a:t>Proposed ways of working</a:t>
            </a:r>
            <a:endParaRPr lang="en-US" altLang="en-US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>
                <a:sym typeface="Arial" pitchFamily="34" charset="0"/>
              </a:rPr>
              <a:t>The objectives of the IIF are for:</a:t>
            </a:r>
          </a:p>
          <a:p>
            <a:pPr marL="501750" lvl="2" indent="-285750"/>
            <a:r>
              <a:rPr lang="en-US" altLang="en-US" dirty="0" smtClean="0">
                <a:sym typeface="Arial" pitchFamily="34" charset="0"/>
              </a:rPr>
              <a:t>DECC to keep industry updated on the overall implementation of EMR and progress towards delivery </a:t>
            </a:r>
          </a:p>
          <a:p>
            <a:pPr marL="501750" lvl="2" indent="-285750"/>
            <a:r>
              <a:rPr lang="en-US" altLang="en-US" dirty="0" smtClean="0">
                <a:sym typeface="Arial" pitchFamily="34" charset="0"/>
              </a:rPr>
              <a:t>Implementation coordinators to report back on their engagement with industry and on progress against the respective Implementation Plans</a:t>
            </a:r>
          </a:p>
          <a:p>
            <a:pPr marL="501750" lvl="2" indent="-285750"/>
            <a:r>
              <a:rPr lang="en-US" altLang="en-US" dirty="0" smtClean="0">
                <a:sym typeface="Arial" pitchFamily="34" charset="0"/>
              </a:rPr>
              <a:t>Industry to escalate significant implementation issues that cut across the Programme and to identify implementation matters to be brought to the IIF</a:t>
            </a:r>
          </a:p>
          <a:p>
            <a:pPr marL="501750" lvl="2" indent="-285750"/>
            <a:r>
              <a:rPr lang="en-US" altLang="en-US" dirty="0" smtClean="0">
                <a:sym typeface="Arial" pitchFamily="34" charset="0"/>
              </a:rPr>
              <a:t>Industry to advise DECC on any cross-industry processes that need to be established to support implementation.</a:t>
            </a:r>
          </a:p>
          <a:p>
            <a:pPr marL="501750" lvl="2" indent="-285750"/>
            <a:r>
              <a:rPr lang="en-US" altLang="en-US" dirty="0" smtClean="0">
                <a:sym typeface="Arial" pitchFamily="34" charset="0"/>
              </a:rPr>
              <a:t>The IIF is not designed to provide an opportunity for the industry to discuss emerging or agreed policy.  Policy discussions will take place through other stakeholder engagement mechanisms.</a:t>
            </a:r>
            <a:endParaRPr lang="en-US" altLang="en-US" dirty="0">
              <a:sym typeface="Arial" pitchFamily="34" charset="0"/>
            </a:endParaRPr>
          </a:p>
        </p:txBody>
      </p:sp>
      <p:sp>
        <p:nvSpPr>
          <p:cNvPr id="3075" name="AutoShape 3"/>
          <p:cNvSpPr>
            <a:spLocks/>
          </p:cNvSpPr>
          <p:nvPr/>
        </p:nvSpPr>
        <p:spPr bwMode="auto">
          <a:xfrm>
            <a:off x="6553200" y="6600825"/>
            <a:ext cx="2133600" cy="2032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 anchor="ctr"/>
          <a:lstStyle/>
          <a:p>
            <a:pPr algn="r"/>
            <a:fld id="{51072CF4-3BCF-4463-9D53-200866FCCC10}" type="slidenum">
              <a:rPr lang="en-US" altLang="en-US" sz="800">
                <a:solidFill>
                  <a:srgbClr val="888888"/>
                </a:solidFill>
              </a:rPr>
              <a:pPr algn="r"/>
              <a:t>3</a:t>
            </a:fld>
            <a:endParaRPr lang="en-US" alt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9144000" cy="548680"/>
          </a:xfrm>
        </p:spPr>
        <p:txBody>
          <a:bodyPr/>
          <a:lstStyle/>
          <a:p>
            <a:fld id="{E051598E-9D06-4046-8EF2-7702044C4E8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45940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ym typeface="Arial" pitchFamily="34" charset="0"/>
              </a:rPr>
              <a:t>Proposed ways of working</a:t>
            </a:r>
            <a:endParaRPr lang="en-US" altLang="en-US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b="1" dirty="0" smtClean="0">
                <a:sym typeface="Arial" pitchFamily="34" charset="0"/>
              </a:rPr>
              <a:t>Meeting frequency</a:t>
            </a:r>
          </a:p>
          <a:p>
            <a:pPr marL="501750" lvl="2" indent="-285750"/>
            <a:r>
              <a:rPr lang="en-US" altLang="en-US" dirty="0" smtClean="0">
                <a:sym typeface="Arial" pitchFamily="34" charset="0"/>
              </a:rPr>
              <a:t>Every 6-8 weeks</a:t>
            </a:r>
          </a:p>
          <a:p>
            <a:endParaRPr lang="en-US" altLang="en-US" dirty="0" smtClean="0">
              <a:sym typeface="Arial" pitchFamily="34" charset="0"/>
            </a:endParaRPr>
          </a:p>
          <a:p>
            <a:r>
              <a:rPr lang="en-US" altLang="en-US" b="1" dirty="0" smtClean="0">
                <a:sym typeface="Arial" pitchFamily="34" charset="0"/>
              </a:rPr>
              <a:t>Secretariat</a:t>
            </a:r>
          </a:p>
          <a:p>
            <a:pPr marL="501750" lvl="2" indent="-285750"/>
            <a:r>
              <a:rPr lang="en-US" altLang="en-US" dirty="0" smtClean="0">
                <a:sym typeface="Arial" pitchFamily="34" charset="0"/>
              </a:rPr>
              <a:t>Provided by DECC</a:t>
            </a:r>
          </a:p>
          <a:p>
            <a:pPr marL="501750" lvl="2" indent="-285750"/>
            <a:r>
              <a:rPr lang="en-US" altLang="en-US" dirty="0" smtClean="0">
                <a:sym typeface="Arial" pitchFamily="34" charset="0"/>
              </a:rPr>
              <a:t>Meeting papers issued at least 48 hours in advance of each meeting</a:t>
            </a:r>
          </a:p>
          <a:p>
            <a:pPr marL="501750" lvl="2" indent="-285750"/>
            <a:r>
              <a:rPr lang="en-US" altLang="en-US" dirty="0" smtClean="0">
                <a:sym typeface="Arial" pitchFamily="34" charset="0"/>
              </a:rPr>
              <a:t>Minutes for each meeting published on DECC website </a:t>
            </a:r>
          </a:p>
          <a:p>
            <a:endParaRPr lang="en-US" altLang="en-US" dirty="0" smtClean="0">
              <a:sym typeface="Arial" pitchFamily="34" charset="0"/>
            </a:endParaRPr>
          </a:p>
          <a:p>
            <a:r>
              <a:rPr lang="en-US" altLang="en-US" b="1" dirty="0" smtClean="0">
                <a:sym typeface="Arial" pitchFamily="34" charset="0"/>
              </a:rPr>
              <a:t>Membership</a:t>
            </a:r>
          </a:p>
          <a:p>
            <a:pPr marL="501750" lvl="2" indent="-285750"/>
            <a:r>
              <a:rPr lang="en-US" altLang="en-US" dirty="0" smtClean="0">
                <a:sym typeface="Arial" pitchFamily="34" charset="0"/>
              </a:rPr>
              <a:t>Comprised of members from industry at Director of Operations level </a:t>
            </a:r>
          </a:p>
          <a:p>
            <a:pPr marL="501750" lvl="2" indent="-285750"/>
            <a:r>
              <a:rPr lang="en-US" altLang="en-US" dirty="0" smtClean="0">
                <a:sym typeface="Arial" pitchFamily="34" charset="0"/>
              </a:rPr>
              <a:t>Membership to be kept to a "manageable" size</a:t>
            </a:r>
            <a:endParaRPr lang="en-US" altLang="en-US" dirty="0"/>
          </a:p>
        </p:txBody>
      </p:sp>
      <p:sp>
        <p:nvSpPr>
          <p:cNvPr id="4099" name="AutoShape 3"/>
          <p:cNvSpPr>
            <a:spLocks/>
          </p:cNvSpPr>
          <p:nvPr/>
        </p:nvSpPr>
        <p:spPr bwMode="auto">
          <a:xfrm>
            <a:off x="6553200" y="6600825"/>
            <a:ext cx="2133600" cy="2032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 anchor="ctr"/>
          <a:lstStyle/>
          <a:p>
            <a:pPr algn="r"/>
            <a:fld id="{9875B23B-B075-4DB6-B1D8-11EC6B793313}" type="slidenum">
              <a:rPr lang="en-US" altLang="en-US" sz="800">
                <a:solidFill>
                  <a:srgbClr val="888888"/>
                </a:solidFill>
              </a:rPr>
              <a:pPr algn="r"/>
              <a:t>4</a:t>
            </a:fld>
            <a:endParaRPr lang="en-US" alt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9144000" cy="548680"/>
          </a:xfrm>
        </p:spPr>
        <p:txBody>
          <a:bodyPr/>
          <a:lstStyle/>
          <a:p>
            <a:fld id="{E051598E-9D06-4046-8EF2-7702044C4E8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2345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8028000" cy="648072"/>
          </a:xfrm>
        </p:spPr>
        <p:txBody>
          <a:bodyPr>
            <a:normAutofit/>
          </a:bodyPr>
          <a:lstStyle/>
          <a:p>
            <a:r>
              <a:rPr lang="en-GB" sz="3200" dirty="0"/>
              <a:t>Collaborative Development Deliverables Update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2534306"/>
              </p:ext>
            </p:extLst>
          </p:nvPr>
        </p:nvGraphicFramePr>
        <p:xfrm>
          <a:off x="611559" y="1844824"/>
          <a:ext cx="7920882" cy="435626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56185"/>
                <a:gridCol w="3024336"/>
                <a:gridCol w="3240361"/>
              </a:tblGrid>
              <a:tr h="427440">
                <a:tc>
                  <a:txBody>
                    <a:bodyPr/>
                    <a:lstStyle/>
                    <a:p>
                      <a:endParaRPr lang="en-GB" sz="13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Capacity Market 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Contracts for Difference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0312">
                <a:tc>
                  <a:txBody>
                    <a:bodyPr/>
                    <a:lstStyle/>
                    <a:p>
                      <a:r>
                        <a:rPr lang="en-GB" sz="1300" b="1" dirty="0" smtClean="0"/>
                        <a:t>Delivered and published</a:t>
                      </a:r>
                      <a:endParaRPr lang="en-GB" sz="1300" b="1" dirty="0"/>
                    </a:p>
                  </a:txBody>
                  <a:tcPr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Operating Model</a:t>
                      </a:r>
                      <a:endParaRPr lang="en-GB" sz="14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Operating</a:t>
                      </a:r>
                      <a:r>
                        <a:rPr lang="en-GB" sz="1400" baseline="0" dirty="0" smtClean="0"/>
                        <a:t> Model Annex A – Process Maps</a:t>
                      </a:r>
                      <a:endParaRPr lang="en-GB" sz="14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Operating Model Annex B – Data Flows</a:t>
                      </a:r>
                      <a:endParaRPr lang="en-GB" sz="14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Implementation Plan</a:t>
                      </a:r>
                      <a:endParaRPr lang="en-GB" sz="1400" dirty="0"/>
                    </a:p>
                  </a:txBody>
                  <a:tcPr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 smtClean="0"/>
                        <a:t>Operating Model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 smtClean="0"/>
                        <a:t>Operating Model Annex A - Process Maps (</a:t>
                      </a:r>
                      <a:r>
                        <a:rPr lang="en-GB" sz="1400" i="1" baseline="0" dirty="0" smtClean="0"/>
                        <a:t>subset</a:t>
                      </a:r>
                      <a:r>
                        <a:rPr lang="en-GB" sz="1400" baseline="0" dirty="0" smtClean="0"/>
                        <a:t>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400" dirty="0"/>
                    </a:p>
                  </a:txBody>
                  <a:tcPr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790471">
                <a:tc>
                  <a:txBody>
                    <a:bodyPr/>
                    <a:lstStyle/>
                    <a:p>
                      <a:r>
                        <a:rPr lang="en-GB" sz="1300" b="1" dirty="0" smtClean="0"/>
                        <a:t>Delivered</a:t>
                      </a:r>
                      <a:r>
                        <a:rPr lang="en-GB" sz="1300" b="1" baseline="0" dirty="0" smtClean="0"/>
                        <a:t> to DECC</a:t>
                      </a:r>
                      <a:endParaRPr lang="en-GB" sz="1300" b="1" dirty="0"/>
                    </a:p>
                  </a:txBody>
                  <a:tcPr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Customer Journeys</a:t>
                      </a:r>
                      <a:endParaRPr lang="en-GB" sz="1400" dirty="0"/>
                    </a:p>
                  </a:txBody>
                  <a:tcPr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Remaining Process Maps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Customer Journeys</a:t>
                      </a:r>
                      <a:endParaRPr lang="en-GB" sz="14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 smtClean="0"/>
                        <a:t>Policy Index</a:t>
                      </a:r>
                      <a:r>
                        <a:rPr lang="en-GB" sz="1400" i="1" baseline="0" dirty="0" smtClean="0"/>
                        <a:t>(delivered through Counterparty Body work)</a:t>
                      </a:r>
                    </a:p>
                  </a:txBody>
                  <a:tcPr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62113">
                <a:tc>
                  <a:txBody>
                    <a:bodyPr/>
                    <a:lstStyle/>
                    <a:p>
                      <a:r>
                        <a:rPr lang="en-GB" sz="1300" b="1" dirty="0" smtClean="0"/>
                        <a:t>To be delivered</a:t>
                      </a:r>
                      <a:r>
                        <a:rPr lang="en-GB" sz="1300" b="1" baseline="0" dirty="0" smtClean="0"/>
                        <a:t> to DECC by 7</a:t>
                      </a:r>
                      <a:r>
                        <a:rPr lang="en-GB" sz="1300" b="1" baseline="30000" dirty="0" smtClean="0"/>
                        <a:t>th</a:t>
                      </a:r>
                      <a:r>
                        <a:rPr lang="en-GB" sz="1300" b="1" baseline="0" dirty="0" smtClean="0"/>
                        <a:t> Feb</a:t>
                      </a:r>
                      <a:endParaRPr lang="en-GB" sz="1300" b="1" dirty="0"/>
                    </a:p>
                  </a:txBody>
                  <a:tcPr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Policy Index</a:t>
                      </a:r>
                      <a:endParaRPr lang="en-GB" sz="1400" dirty="0"/>
                    </a:p>
                  </a:txBody>
                  <a:tcPr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62113">
                <a:tc>
                  <a:txBody>
                    <a:bodyPr/>
                    <a:lstStyle/>
                    <a:p>
                      <a:r>
                        <a:rPr lang="en-GB" sz="1300" b="1" dirty="0" smtClean="0"/>
                        <a:t>On hold</a:t>
                      </a:r>
                      <a:endParaRPr lang="en-GB" sz="1300" b="1" dirty="0"/>
                    </a:p>
                  </a:txBody>
                  <a:tcPr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CM Settlement Body Process Maps</a:t>
                      </a:r>
                      <a:endParaRPr lang="en-GB" sz="1400" dirty="0"/>
                    </a:p>
                  </a:txBody>
                  <a:tcPr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Implementation</a:t>
                      </a:r>
                      <a:r>
                        <a:rPr lang="en-GB" sz="1400" baseline="0" dirty="0" smtClean="0"/>
                        <a:t> Plan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 smtClean="0"/>
                        <a:t>Customer Journeys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 smtClean="0"/>
                        <a:t>Data Flows</a:t>
                      </a:r>
                      <a:endParaRPr lang="en-GB" sz="1400" dirty="0"/>
                    </a:p>
                  </a:txBody>
                  <a:tcPr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9144000" cy="548680"/>
          </a:xfrm>
        </p:spPr>
        <p:txBody>
          <a:bodyPr/>
          <a:lstStyle/>
          <a:p>
            <a:fld id="{E051598E-9D06-4046-8EF2-7702044C4E8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261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ctrTitle"/>
          </p:nvPr>
        </p:nvSpPr>
        <p:spPr>
          <a:xfrm>
            <a:off x="683568" y="2027960"/>
            <a:ext cx="8460432" cy="4799456"/>
          </a:xfrm>
        </p:spPr>
        <p:txBody>
          <a:bodyPr/>
          <a:lstStyle/>
          <a:p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CM Implementation </a:t>
            </a:r>
            <a:br>
              <a:rPr lang="en-GB" b="1" dirty="0" smtClean="0"/>
            </a:br>
            <a:r>
              <a:rPr lang="en-GB" b="1" dirty="0" smtClean="0"/>
              <a:t>Co-ordinator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/>
              <a:t/>
            </a:r>
            <a:br>
              <a:rPr lang="en-GB" sz="3600" b="1" dirty="0"/>
            </a:b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4000" dirty="0" smtClean="0"/>
              <a:t/>
            </a:r>
            <a:br>
              <a:rPr lang="en-GB" sz="4000" dirty="0" smtClean="0"/>
            </a:br>
            <a:endParaRPr lang="en-GB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483768" y="0"/>
            <a:ext cx="36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400" b="1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558000" y="5445224"/>
            <a:ext cx="7633648" cy="914400"/>
          </a:xfrm>
        </p:spPr>
        <p:txBody>
          <a:bodyPr/>
          <a:lstStyle/>
          <a:p>
            <a:r>
              <a:rPr lang="en-GB" b="1" dirty="0" smtClean="0"/>
              <a:t>Chris Woodall</a:t>
            </a:r>
          </a:p>
          <a:p>
            <a:r>
              <a:rPr lang="en-GB" dirty="0" smtClean="0"/>
              <a:t>National Grid</a:t>
            </a:r>
          </a:p>
          <a:p>
            <a:r>
              <a:rPr lang="en-GB" dirty="0" smtClean="0"/>
              <a:t>23 January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0774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ctrTitle"/>
          </p:nvPr>
        </p:nvSpPr>
        <p:spPr>
          <a:xfrm>
            <a:off x="683568" y="2027960"/>
            <a:ext cx="8460432" cy="4799456"/>
          </a:xfrm>
        </p:spPr>
        <p:txBody>
          <a:bodyPr/>
          <a:lstStyle/>
          <a:p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CfD Counterparty and EMR Implementation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/>
              <a:t/>
            </a:r>
            <a:br>
              <a:rPr lang="en-GB" sz="3600" b="1" dirty="0"/>
            </a:b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4000" dirty="0" smtClean="0"/>
              <a:t/>
            </a:r>
            <a:br>
              <a:rPr lang="en-GB" sz="4000" dirty="0" smtClean="0"/>
            </a:br>
            <a:endParaRPr lang="en-GB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483768" y="0"/>
            <a:ext cx="36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400" b="1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558000" y="5445224"/>
            <a:ext cx="7633648" cy="914400"/>
          </a:xfrm>
        </p:spPr>
        <p:txBody>
          <a:bodyPr/>
          <a:lstStyle/>
          <a:p>
            <a:r>
              <a:rPr lang="en-GB" b="1" dirty="0" smtClean="0"/>
              <a:t>Ruth Herbert</a:t>
            </a:r>
          </a:p>
          <a:p>
            <a:r>
              <a:rPr lang="en-GB" dirty="0" smtClean="0"/>
              <a:t>CfD Counterparty Set up Team</a:t>
            </a:r>
          </a:p>
          <a:p>
            <a:r>
              <a:rPr lang="en-GB" dirty="0"/>
              <a:t>2</a:t>
            </a:r>
            <a:r>
              <a:rPr lang="en-GB" dirty="0" smtClean="0"/>
              <a:t>3 January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651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611309" y="1964323"/>
            <a:ext cx="3672408" cy="374441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835696" y="692696"/>
            <a:ext cx="6185752" cy="76485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Role of CfD Counterparty company </a:t>
            </a:r>
            <a:endParaRPr lang="en-US" sz="32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656788" y="1556792"/>
            <a:ext cx="7830424" cy="331440"/>
          </a:xfrm>
        </p:spPr>
        <p:txBody>
          <a:bodyPr>
            <a:normAutofit fontScale="32500" lnSpcReduction="20000"/>
          </a:bodyPr>
          <a:lstStyle/>
          <a:p>
            <a:pPr>
              <a:defRPr/>
            </a:pPr>
            <a:r>
              <a:rPr lang="en-GB" sz="5500" b="1" kern="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Private </a:t>
            </a:r>
            <a:r>
              <a:rPr lang="en-GB" sz="5500" b="1" kern="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company, </a:t>
            </a:r>
            <a:r>
              <a:rPr lang="en-GB" sz="5500" b="1" kern="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operating at arm’s length from Government and responsible </a:t>
            </a:r>
            <a:r>
              <a:rPr lang="en-GB" sz="5500" b="1" kern="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for</a:t>
            </a:r>
            <a:r>
              <a:rPr lang="en-GB" sz="5500" b="1" kern="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: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kern="0" dirty="0">
              <a:solidFill>
                <a:schemeClr val="tx1"/>
              </a:solidFill>
              <a:latin typeface="Calibri" pitchFamily="34" charset="0"/>
            </a:endParaRPr>
          </a:p>
          <a:p>
            <a:pPr>
              <a:defRPr/>
            </a:pPr>
            <a:endParaRPr lang="en-GB" sz="4800" kern="0" dirty="0">
              <a:solidFill>
                <a:schemeClr val="tx1"/>
              </a:solidFill>
              <a:latin typeface="Calibri" pitchFamily="34" charset="0"/>
            </a:endParaRPr>
          </a:p>
          <a:p>
            <a:pPr marL="180975" indent="-180975">
              <a:buFont typeface="Arial" pitchFamily="34" charset="0"/>
              <a:buChar char="•"/>
              <a:defRPr/>
            </a:pPr>
            <a:endParaRPr lang="en-GB" sz="4800" kern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480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598E-9D06-4046-8EF2-7702044C4E8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dirty="0"/>
              <a:t>CfD </a:t>
            </a:r>
            <a:r>
              <a:rPr lang="en-GB" b="1" dirty="0" smtClean="0"/>
              <a:t>Counterparty - EMR </a:t>
            </a:r>
            <a:r>
              <a:rPr lang="en-GB" b="1" dirty="0"/>
              <a:t>Implementation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55576" y="1988840"/>
            <a:ext cx="3672408" cy="374441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62512" y="2017520"/>
            <a:ext cx="366547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CfD:</a:t>
            </a:r>
          </a:p>
          <a:p>
            <a:pPr marL="180975" indent="-180975">
              <a:buFont typeface="Arial" pitchFamily="34" charset="0"/>
              <a:buChar char="•"/>
              <a:defRPr/>
            </a:pPr>
            <a:r>
              <a:rPr lang="en-GB" kern="0" dirty="0">
                <a:latin typeface="Calibri" pitchFamily="34" charset="0"/>
              </a:rPr>
              <a:t>Signing CfD contracts with projects </a:t>
            </a:r>
            <a:r>
              <a:rPr lang="en-GB" kern="0" dirty="0" smtClean="0">
                <a:latin typeface="Calibri" pitchFamily="34" charset="0"/>
              </a:rPr>
              <a:t>agreed by </a:t>
            </a:r>
            <a:r>
              <a:rPr lang="en-GB" kern="0" dirty="0">
                <a:latin typeface="Calibri" pitchFamily="34" charset="0"/>
              </a:rPr>
              <a:t>Government </a:t>
            </a:r>
            <a:r>
              <a:rPr lang="en-GB" kern="0" dirty="0" smtClean="0">
                <a:latin typeface="Calibri" pitchFamily="34" charset="0"/>
              </a:rPr>
              <a:t>or System </a:t>
            </a:r>
            <a:r>
              <a:rPr lang="en-GB" kern="0" dirty="0">
                <a:latin typeface="Calibri" pitchFamily="34" charset="0"/>
              </a:rPr>
              <a:t>Operator.</a:t>
            </a:r>
          </a:p>
          <a:p>
            <a:pPr marL="180975" indent="-180975">
              <a:buFont typeface="Arial" pitchFamily="34" charset="0"/>
              <a:buChar char="•"/>
              <a:defRPr/>
            </a:pPr>
            <a:r>
              <a:rPr lang="en-GB" kern="0" dirty="0" smtClean="0">
                <a:latin typeface="Calibri" pitchFamily="34" charset="0"/>
              </a:rPr>
              <a:t>CfD contract management (generic and investment contracts transferred from DECC).</a:t>
            </a:r>
            <a:endParaRPr lang="en-GB" kern="0" dirty="0">
              <a:latin typeface="Calibri" pitchFamily="34" charset="0"/>
            </a:endParaRPr>
          </a:p>
          <a:p>
            <a:pPr marL="180975" indent="-180975">
              <a:buFont typeface="Arial" pitchFamily="34" charset="0"/>
              <a:buChar char="•"/>
              <a:defRPr/>
            </a:pPr>
            <a:r>
              <a:rPr lang="en-GB" kern="0" dirty="0">
                <a:latin typeface="Calibri" pitchFamily="34" charset="0"/>
              </a:rPr>
              <a:t>Forecasting supplier obligation levy rate, collecting collateral from suppliers. </a:t>
            </a:r>
          </a:p>
          <a:p>
            <a:pPr marL="180975" indent="-180975">
              <a:buFont typeface="Arial" pitchFamily="34" charset="0"/>
              <a:buChar char="•"/>
              <a:defRPr/>
            </a:pPr>
            <a:r>
              <a:rPr lang="en-GB" kern="0" dirty="0" smtClean="0">
                <a:latin typeface="Calibri" pitchFamily="34" charset="0"/>
              </a:rPr>
              <a:t>Payment flows </a:t>
            </a:r>
            <a:r>
              <a:rPr lang="en-GB" kern="0" dirty="0">
                <a:latin typeface="Calibri" pitchFamily="34" charset="0"/>
              </a:rPr>
              <a:t>from/to generators and </a:t>
            </a:r>
            <a:r>
              <a:rPr lang="en-GB" kern="0" dirty="0" smtClean="0">
                <a:latin typeface="Calibri" pitchFamily="34" charset="0"/>
              </a:rPr>
              <a:t>suppliers (via Elexon)</a:t>
            </a:r>
            <a:endParaRPr lang="en-GB" kern="0" dirty="0">
              <a:latin typeface="Calibri" pitchFamily="34" charset="0"/>
            </a:endParaRPr>
          </a:p>
          <a:p>
            <a:pPr marL="180975" indent="-180975">
              <a:buFont typeface="Arial" pitchFamily="34" charset="0"/>
              <a:buChar char="•"/>
              <a:defRPr/>
            </a:pPr>
            <a:r>
              <a:rPr lang="en-GB" kern="0" dirty="0">
                <a:latin typeface="Calibri" pitchFamily="34" charset="0"/>
              </a:rPr>
              <a:t>CfD Implementation Coordination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585300" y="1993603"/>
            <a:ext cx="36654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CM:</a:t>
            </a:r>
          </a:p>
          <a:p>
            <a:pPr marL="180975" indent="-180975">
              <a:buFont typeface="Arial" pitchFamily="34" charset="0"/>
              <a:buChar char="•"/>
              <a:defRPr/>
            </a:pPr>
            <a:r>
              <a:rPr lang="en-GB" kern="0" dirty="0" smtClean="0">
                <a:latin typeface="Calibri" pitchFamily="34" charset="0"/>
              </a:rPr>
              <a:t>CM payment flows from/to capacity providers and suppliers, on behalf of the Capacity Market Settlement Body (CMSB)</a:t>
            </a:r>
          </a:p>
          <a:p>
            <a:pPr marL="180975" indent="-180975">
              <a:buFont typeface="Arial" pitchFamily="34" charset="0"/>
              <a:buChar char="•"/>
              <a:defRPr/>
            </a:pPr>
            <a:r>
              <a:rPr lang="en-GB" kern="0" dirty="0" smtClean="0">
                <a:latin typeface="Calibri" pitchFamily="34" charset="0"/>
              </a:rPr>
              <a:t>Other activities (TBC) on behalf of the CMSB.</a:t>
            </a:r>
            <a:endParaRPr lang="en-GB" kern="0" dirty="0">
              <a:latin typeface="Calibri" pitchFamily="34" charset="0"/>
            </a:endParaRP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583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12203" y="202631"/>
            <a:ext cx="4032448" cy="63408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Implementation phase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598E-9D06-4046-8EF2-7702044C4E8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b="1" dirty="0"/>
              <a:t>CfD Counterparty - EMR Implementation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51520" y="1196752"/>
            <a:ext cx="2736304" cy="936104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r>
              <a:rPr lang="en-GB" dirty="0" smtClean="0"/>
              <a:t>CfD Counterparty Company and </a:t>
            </a:r>
            <a:r>
              <a:rPr lang="en-GB" dirty="0"/>
              <a:t>O</a:t>
            </a:r>
            <a:r>
              <a:rPr lang="en-GB" dirty="0" smtClean="0"/>
              <a:t>perations </a:t>
            </a:r>
            <a:r>
              <a:rPr lang="en-GB" dirty="0"/>
              <a:t>setup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2997140" y="1518700"/>
            <a:ext cx="86409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Oval 13"/>
          <p:cNvSpPr/>
          <p:nvPr/>
        </p:nvSpPr>
        <p:spPr>
          <a:xfrm>
            <a:off x="4009992" y="980728"/>
            <a:ext cx="4678644" cy="1368152"/>
          </a:xfrm>
          <a:prstGeom prst="ellipse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Resourcing/Recruitment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Company set up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Business planning and finance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Accommodation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Project management</a:t>
            </a:r>
            <a:endParaRPr lang="en-GB" sz="1600" dirty="0"/>
          </a:p>
        </p:txBody>
      </p:sp>
      <p:sp>
        <p:nvSpPr>
          <p:cNvPr id="15" name="Rectangle 14"/>
          <p:cNvSpPr/>
          <p:nvPr/>
        </p:nvSpPr>
        <p:spPr>
          <a:xfrm>
            <a:off x="260836" y="4804095"/>
            <a:ext cx="2736304" cy="936104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r>
              <a:rPr lang="en-GB" dirty="0"/>
              <a:t>CfD Counterparty Company </a:t>
            </a:r>
            <a:r>
              <a:rPr lang="en-GB" dirty="0" smtClean="0"/>
              <a:t>IT systems </a:t>
            </a:r>
            <a:r>
              <a:rPr lang="en-GB" dirty="0"/>
              <a:t>setup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60836" y="3028406"/>
            <a:ext cx="2736304" cy="936104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r>
              <a:rPr lang="en-GB" dirty="0"/>
              <a:t>CfD Implementation Co-ordination</a:t>
            </a:r>
          </a:p>
        </p:txBody>
      </p:sp>
      <p:sp>
        <p:nvSpPr>
          <p:cNvPr id="19" name="Right Arrow 18"/>
          <p:cNvSpPr/>
          <p:nvPr/>
        </p:nvSpPr>
        <p:spPr>
          <a:xfrm>
            <a:off x="2987824" y="3323901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ight Arrow 19"/>
          <p:cNvSpPr/>
          <p:nvPr/>
        </p:nvSpPr>
        <p:spPr>
          <a:xfrm>
            <a:off x="2997140" y="5056123"/>
            <a:ext cx="86409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Oval 21"/>
          <p:cNvSpPr/>
          <p:nvPr/>
        </p:nvSpPr>
        <p:spPr>
          <a:xfrm>
            <a:off x="3613009" y="2492896"/>
            <a:ext cx="5075626" cy="1723642"/>
          </a:xfrm>
          <a:prstGeom prst="ellipse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CfD Operating Model ownership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/>
              <a:t>CfD Business Design Authority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/>
              <a:t>Implementation plan management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CfD systems testing oversight / coordination</a:t>
            </a:r>
            <a:endParaRPr lang="en-GB" sz="1600" dirty="0"/>
          </a:p>
        </p:txBody>
      </p:sp>
      <p:sp>
        <p:nvSpPr>
          <p:cNvPr id="23" name="Oval 22"/>
          <p:cNvSpPr/>
          <p:nvPr/>
        </p:nvSpPr>
        <p:spPr>
          <a:xfrm>
            <a:off x="4009991" y="4444055"/>
            <a:ext cx="4499563" cy="1656184"/>
          </a:xfrm>
          <a:prstGeom prst="ellipse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CfD Contract management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CfD and CM Settlement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Supplier Obligation Forecasting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Internal HR and Finance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35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">
  <a:themeElements>
    <a:clrScheme name="DECC">
      <a:dk1>
        <a:sysClr val="windowText" lastClr="000000"/>
      </a:dk1>
      <a:lt1>
        <a:sysClr val="window" lastClr="FFFFFF"/>
      </a:lt1>
      <a:dk2>
        <a:srgbClr val="005ABB"/>
      </a:dk2>
      <a:lt2>
        <a:srgbClr val="CCDEF1"/>
      </a:lt2>
      <a:accent1>
        <a:srgbClr val="00AEEF"/>
      </a:accent1>
      <a:accent2>
        <a:srgbClr val="83389B"/>
      </a:accent2>
      <a:accent3>
        <a:srgbClr val="AC1A2F"/>
      </a:accent3>
      <a:accent4>
        <a:srgbClr val="EF8200"/>
      </a:accent4>
      <a:accent5>
        <a:srgbClr val="9C9A00"/>
      </a:accent5>
      <a:accent6>
        <a:srgbClr val="0065A2"/>
      </a:accent6>
      <a:hlink>
        <a:srgbClr val="0065A2"/>
      </a:hlink>
      <a:folHlink>
        <a:srgbClr val="83389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42F145830E9C4DA7DD0FA0AD8C4B35" ma:contentTypeVersion="1" ma:contentTypeDescription="Create a new document." ma:contentTypeScope="" ma:versionID="d70ea42bf5a6953fb7cdec4cf43ec2f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79B7931-1E5A-4F10-A1C4-AA3E8AFD81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F870A64-5A11-45F4-B00E-AAB0EC287B4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2358</TotalTime>
  <Words>927</Words>
  <Application>Microsoft Office PowerPoint</Application>
  <PresentationFormat>On-screen Show (4:3)</PresentationFormat>
  <Paragraphs>203</Paragraphs>
  <Slides>14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Master</vt:lpstr>
      <vt:lpstr>EMR Industry Implementation Forum (IIF)</vt:lpstr>
      <vt:lpstr>Agenda</vt:lpstr>
      <vt:lpstr>Proposed ways of working</vt:lpstr>
      <vt:lpstr>Proposed ways of working</vt:lpstr>
      <vt:lpstr>Collaborative Development Deliverables Update</vt:lpstr>
      <vt:lpstr>  CM Implementation  Co-ordinator          </vt:lpstr>
      <vt:lpstr>  CfD Counterparty and EMR Implementation          </vt:lpstr>
      <vt:lpstr>Role of CfD Counterparty company </vt:lpstr>
      <vt:lpstr>Implementation phase</vt:lpstr>
      <vt:lpstr>PowerPoint Presentation</vt:lpstr>
      <vt:lpstr>PowerPoint Presentation</vt:lpstr>
      <vt:lpstr>Procurement and engagement plan</vt:lpstr>
      <vt:lpstr>PowerPoint Presentation</vt:lpstr>
      <vt:lpstr>  Update on DECC engagement          </vt:lpstr>
    </vt:vector>
  </TitlesOfParts>
  <Company>Department of Energy &amp; Climate Change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DECC Presentation</dc:title>
  <dc:creator>Department of Energy &amp; Climate Change</dc:creator>
  <cp:lastModifiedBy>Crossingham Denise (Electricity Market Reform)</cp:lastModifiedBy>
  <cp:revision>158</cp:revision>
  <cp:lastPrinted>2013-11-25T16:39:55Z</cp:lastPrinted>
  <dcterms:created xsi:type="dcterms:W3CDTF">2012-10-10T09:02:29Z</dcterms:created>
  <dcterms:modified xsi:type="dcterms:W3CDTF">2014-01-23T13:35:21Z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0x010100DA42F145830E9C4DA7DD0FA0AD8C4B35</vt:lpwstr>
  </property>
  <property fmtid="{D5CDD505-2E9C-101B-9397-08002B2CF9AE}" pid="3" name="PublishingExpirationDate">
    <vt:lpwstr/>
  </property>
  <property fmtid="{D5CDD505-2E9C-101B-9397-08002B2CF9AE}" pid="4" name="PublishingStartDate">
    <vt:lpwstr/>
  </property>
</Properties>
</file>